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6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6" d="100"/>
          <a:sy n="96" d="100"/>
        </p:scale>
        <p:origin x="58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FC6B-36CB-434E-B15A-61A2DC207B95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5032-C416-4E5F-BF11-116297E66C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65055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FC6B-36CB-434E-B15A-61A2DC207B95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5032-C416-4E5F-BF11-116297E66C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34660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FC6B-36CB-434E-B15A-61A2DC207B95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5032-C416-4E5F-BF11-116297E66C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355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FC6B-36CB-434E-B15A-61A2DC207B95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5032-C416-4E5F-BF11-116297E66C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7906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FC6B-36CB-434E-B15A-61A2DC207B95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5032-C416-4E5F-BF11-116297E66C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6654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FC6B-36CB-434E-B15A-61A2DC207B95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5032-C416-4E5F-BF11-116297E66C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4192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FC6B-36CB-434E-B15A-61A2DC207B95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5032-C416-4E5F-BF11-116297E66C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3530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FC6B-36CB-434E-B15A-61A2DC207B95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5032-C416-4E5F-BF11-116297E66C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98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FC6B-36CB-434E-B15A-61A2DC207B95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5032-C416-4E5F-BF11-116297E66C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5363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FC6B-36CB-434E-B15A-61A2DC207B95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5032-C416-4E5F-BF11-116297E66C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07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AFC6B-36CB-434E-B15A-61A2DC207B95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EB5032-C416-4E5F-BF11-116297E66C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1505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9AFC6B-36CB-434E-B15A-61A2DC207B95}" type="datetimeFigureOut">
              <a:rPr lang="de-DE" smtClean="0"/>
              <a:t>29.08.2024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EB5032-C416-4E5F-BF11-116297E66C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1768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hyperlink" Target="mailto:fdm@med.ovgu.de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jpg"/><Relationship Id="rId7" Type="http://schemas.microsoft.com/office/2007/relationships/hdphoto" Target="../media/hdphoto2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10" Type="http://schemas.openxmlformats.org/officeDocument/2006/relationships/hyperlink" Target="mailto:fdm@med.ovgu.de" TargetMode="External"/><Relationship Id="rId4" Type="http://schemas.openxmlformats.org/officeDocument/2006/relationships/image" Target="../media/image4.png"/><Relationship Id="rId9" Type="http://schemas.microsoft.com/office/2007/relationships/hdphoto" Target="../media/hdphoto3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59F7ED-04CE-416B-BE09-D383170626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83016"/>
            <a:ext cx="6858000" cy="1153854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de-DE" b="1" dirty="0"/>
              <a:t>Research Data Management (RDM)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182B763-FD17-497E-B755-A791785858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74" y="68602"/>
            <a:ext cx="3980688" cy="61569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ED3490B7-CBF9-4EB5-83BD-A0E04D71869B}"/>
              </a:ext>
            </a:extLst>
          </p:cNvPr>
          <p:cNvSpPr txBox="1"/>
          <p:nvPr/>
        </p:nvSpPr>
        <p:spPr>
          <a:xfrm>
            <a:off x="5329237" y="222576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FDM Logo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E1577FBF-3730-46DB-A0BF-B7A172DBE498}"/>
              </a:ext>
            </a:extLst>
          </p:cNvPr>
          <p:cNvSpPr txBox="1"/>
          <p:nvPr/>
        </p:nvSpPr>
        <p:spPr>
          <a:xfrm>
            <a:off x="3347643" y="8277586"/>
            <a:ext cx="2171731" cy="92333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reach</a:t>
            </a:r>
            <a:r>
              <a:rPr lang="de-DE" dirty="0"/>
              <a:t> out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RDM-team</a:t>
            </a:r>
          </a:p>
          <a:p>
            <a:r>
              <a:rPr lang="de-DE" dirty="0">
                <a:hlinkClick r:id="rId4"/>
              </a:rPr>
              <a:t>fdm@med.ovgu.de</a:t>
            </a:r>
            <a:r>
              <a:rPr lang="de-DE" dirty="0"/>
              <a:t> 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14F4D336-703F-4CE2-AD96-62D2617D27B7}"/>
              </a:ext>
            </a:extLst>
          </p:cNvPr>
          <p:cNvSpPr txBox="1"/>
          <p:nvPr/>
        </p:nvSpPr>
        <p:spPr>
          <a:xfrm>
            <a:off x="1218966" y="8759565"/>
            <a:ext cx="1763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RDM </a:t>
            </a:r>
            <a:r>
              <a:rPr lang="de-DE" dirty="0" err="1"/>
              <a:t>homepage</a:t>
            </a:r>
            <a:r>
              <a:rPr lang="de-DE" dirty="0"/>
              <a:t>:</a:t>
            </a:r>
          </a:p>
          <a:p>
            <a:r>
              <a:rPr lang="de-DE" dirty="0"/>
              <a:t>Add </a:t>
            </a:r>
            <a:r>
              <a:rPr lang="de-DE" dirty="0" err="1"/>
              <a:t>QR-code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CFB7629-6208-4EF2-BFED-FFEDF9FBB479}"/>
              </a:ext>
            </a:extLst>
          </p:cNvPr>
          <p:cNvSpPr/>
          <p:nvPr/>
        </p:nvSpPr>
        <p:spPr>
          <a:xfrm>
            <a:off x="110274" y="2246243"/>
            <a:ext cx="6602257" cy="743718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82B9383D-7843-4B35-913F-37A7050F0ADB}"/>
              </a:ext>
            </a:extLst>
          </p:cNvPr>
          <p:cNvSpPr/>
          <p:nvPr/>
        </p:nvSpPr>
        <p:spPr>
          <a:xfrm>
            <a:off x="293204" y="2709758"/>
            <a:ext cx="6271591" cy="16002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93A2B2F3-97F9-45B4-AFCB-1D5C17062DAC}"/>
              </a:ext>
            </a:extLst>
          </p:cNvPr>
          <p:cNvSpPr txBox="1"/>
          <p:nvPr/>
        </p:nvSpPr>
        <p:spPr>
          <a:xfrm>
            <a:off x="228243" y="2351664"/>
            <a:ext cx="1841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 err="1"/>
              <a:t>Why</a:t>
            </a:r>
            <a:r>
              <a:rPr lang="de-DE" sz="1600" b="1" dirty="0"/>
              <a:t> care </a:t>
            </a:r>
            <a:r>
              <a:rPr lang="de-DE" sz="1600" b="1" dirty="0" err="1"/>
              <a:t>for</a:t>
            </a:r>
            <a:r>
              <a:rPr lang="de-DE" sz="1600" b="1" dirty="0"/>
              <a:t> RDM?</a:t>
            </a:r>
          </a:p>
        </p:txBody>
      </p:sp>
      <p:sp>
        <p:nvSpPr>
          <p:cNvPr id="33" name="Ellipse 32">
            <a:extLst>
              <a:ext uri="{FF2B5EF4-FFF2-40B4-BE49-F238E27FC236}">
                <a16:creationId xmlns:a16="http://schemas.microsoft.com/office/drawing/2014/main" id="{B8F3CC5D-6DA6-40D2-86E8-53EDCCE5716C}"/>
              </a:ext>
            </a:extLst>
          </p:cNvPr>
          <p:cNvSpPr/>
          <p:nvPr/>
        </p:nvSpPr>
        <p:spPr>
          <a:xfrm>
            <a:off x="403543" y="2840458"/>
            <a:ext cx="1391479" cy="1378226"/>
          </a:xfrm>
          <a:prstGeom prst="ellipse">
            <a:avLst/>
          </a:prstGeom>
          <a:solidFill>
            <a:schemeClr val="bg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C286D7C3-766C-4737-A5DC-6E10111AACE6}"/>
              </a:ext>
            </a:extLst>
          </p:cNvPr>
          <p:cNvSpPr/>
          <p:nvPr/>
        </p:nvSpPr>
        <p:spPr>
          <a:xfrm>
            <a:off x="1956164" y="2820745"/>
            <a:ext cx="1391479" cy="1378226"/>
          </a:xfrm>
          <a:prstGeom prst="ellipse">
            <a:avLst/>
          </a:prstGeom>
          <a:solidFill>
            <a:schemeClr val="bg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921B9E44-7E45-4DB1-B59C-F10FE46BAA45}"/>
              </a:ext>
            </a:extLst>
          </p:cNvPr>
          <p:cNvSpPr txBox="1"/>
          <p:nvPr/>
        </p:nvSpPr>
        <p:spPr>
          <a:xfrm>
            <a:off x="2091139" y="3156744"/>
            <a:ext cx="1113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/>
              <a:t>reusable</a:t>
            </a:r>
            <a:r>
              <a:rPr lang="de-DE" b="1" dirty="0"/>
              <a:t> </a:t>
            </a:r>
            <a:r>
              <a:rPr lang="de-DE" b="1" dirty="0" err="1"/>
              <a:t>data</a:t>
            </a:r>
            <a:endParaRPr lang="de-DE" b="1" dirty="0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E2947499-49EA-4458-9F53-C5EF91EC96DA}"/>
              </a:ext>
            </a:extLst>
          </p:cNvPr>
          <p:cNvSpPr txBox="1"/>
          <p:nvPr/>
        </p:nvSpPr>
        <p:spPr>
          <a:xfrm>
            <a:off x="482079" y="3166239"/>
            <a:ext cx="12344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/>
              <a:t>Simplified</a:t>
            </a:r>
            <a:r>
              <a:rPr lang="de-DE" b="1" dirty="0"/>
              <a:t> </a:t>
            </a:r>
            <a:r>
              <a:rPr lang="de-DE" b="1" dirty="0" err="1"/>
              <a:t>processes</a:t>
            </a:r>
            <a:endParaRPr lang="de-DE" b="1" dirty="0"/>
          </a:p>
        </p:txBody>
      </p:sp>
      <p:sp>
        <p:nvSpPr>
          <p:cNvPr id="53" name="Ellipse 52">
            <a:extLst>
              <a:ext uri="{FF2B5EF4-FFF2-40B4-BE49-F238E27FC236}">
                <a16:creationId xmlns:a16="http://schemas.microsoft.com/office/drawing/2014/main" id="{2507A189-942C-497A-9B1F-FFBC1B0788EB}"/>
              </a:ext>
            </a:extLst>
          </p:cNvPr>
          <p:cNvSpPr/>
          <p:nvPr/>
        </p:nvSpPr>
        <p:spPr>
          <a:xfrm>
            <a:off x="3482600" y="2803370"/>
            <a:ext cx="1391479" cy="1378226"/>
          </a:xfrm>
          <a:prstGeom prst="ellipse">
            <a:avLst/>
          </a:prstGeom>
          <a:solidFill>
            <a:schemeClr val="bg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0CDBB176-D58D-4A2E-A0F6-6F2817AA99DD}"/>
              </a:ext>
            </a:extLst>
          </p:cNvPr>
          <p:cNvSpPr txBox="1"/>
          <p:nvPr/>
        </p:nvSpPr>
        <p:spPr>
          <a:xfrm>
            <a:off x="3643742" y="3156744"/>
            <a:ext cx="11131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/>
              <a:t>Easy </a:t>
            </a:r>
            <a:r>
              <a:rPr lang="de-DE" b="1" dirty="0" err="1"/>
              <a:t>data</a:t>
            </a:r>
            <a:r>
              <a:rPr lang="de-DE" b="1" dirty="0"/>
              <a:t> </a:t>
            </a:r>
            <a:r>
              <a:rPr lang="de-DE" b="1" dirty="0" err="1"/>
              <a:t>sharing</a:t>
            </a:r>
            <a:endParaRPr lang="de-DE" b="1" dirty="0"/>
          </a:p>
        </p:txBody>
      </p:sp>
      <p:sp>
        <p:nvSpPr>
          <p:cNvPr id="55" name="Ellipse 54">
            <a:extLst>
              <a:ext uri="{FF2B5EF4-FFF2-40B4-BE49-F238E27FC236}">
                <a16:creationId xmlns:a16="http://schemas.microsoft.com/office/drawing/2014/main" id="{78FD5E4F-7094-4CDF-AB68-6F1721A9CDED}"/>
              </a:ext>
            </a:extLst>
          </p:cNvPr>
          <p:cNvSpPr/>
          <p:nvPr/>
        </p:nvSpPr>
        <p:spPr>
          <a:xfrm>
            <a:off x="5017384" y="2827302"/>
            <a:ext cx="1391479" cy="1378226"/>
          </a:xfrm>
          <a:prstGeom prst="ellipse">
            <a:avLst/>
          </a:prstGeom>
          <a:solidFill>
            <a:schemeClr val="bg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8552ADC6-FB46-433E-8FE9-0D7A935979D7}"/>
              </a:ext>
            </a:extLst>
          </p:cNvPr>
          <p:cNvSpPr txBox="1"/>
          <p:nvPr/>
        </p:nvSpPr>
        <p:spPr>
          <a:xfrm>
            <a:off x="5059718" y="3067906"/>
            <a:ext cx="1349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b="1" dirty="0" err="1"/>
              <a:t>Increased</a:t>
            </a:r>
            <a:r>
              <a:rPr lang="de-DE" b="1" dirty="0"/>
              <a:t> </a:t>
            </a:r>
            <a:r>
              <a:rPr lang="de-DE" b="1" dirty="0" err="1"/>
              <a:t>publication</a:t>
            </a:r>
            <a:r>
              <a:rPr lang="de-DE" b="1" dirty="0"/>
              <a:t> </a:t>
            </a:r>
            <a:r>
              <a:rPr lang="de-DE" b="1" dirty="0" err="1"/>
              <a:t>output</a:t>
            </a:r>
            <a:r>
              <a:rPr lang="de-DE" b="1" dirty="0"/>
              <a:t> 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B7C21D7F-DA78-40A0-BC03-9C0EA18AA295}"/>
              </a:ext>
            </a:extLst>
          </p:cNvPr>
          <p:cNvSpPr txBox="1"/>
          <p:nvPr/>
        </p:nvSpPr>
        <p:spPr>
          <a:xfrm>
            <a:off x="228243" y="4524752"/>
            <a:ext cx="542732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b="1" dirty="0"/>
              <a:t>Check </a:t>
            </a:r>
            <a:r>
              <a:rPr lang="de-DE" sz="1600" b="1" dirty="0" err="1"/>
              <a:t>our</a:t>
            </a:r>
            <a:r>
              <a:rPr lang="de-DE" sz="1600" b="1" dirty="0"/>
              <a:t> RDM </a:t>
            </a:r>
            <a:r>
              <a:rPr lang="de-DE" sz="1600" b="1" dirty="0" err="1"/>
              <a:t>services</a:t>
            </a:r>
            <a:r>
              <a:rPr lang="de-DE" sz="1600" b="1" dirty="0"/>
              <a:t>:</a:t>
            </a:r>
          </a:p>
          <a:p>
            <a:endParaRPr lang="de-DE" sz="1600" b="1" dirty="0"/>
          </a:p>
          <a:p>
            <a:pPr marL="342900" indent="-342900">
              <a:buAutoNum type="arabicPeriod"/>
            </a:pPr>
            <a:r>
              <a:rPr lang="de-DE" sz="1600" b="1" dirty="0"/>
              <a:t>Support </a:t>
            </a:r>
            <a:r>
              <a:rPr lang="de-DE" sz="1600" b="1" dirty="0" err="1"/>
              <a:t>for</a:t>
            </a:r>
            <a:r>
              <a:rPr lang="de-DE" sz="1600" b="1" dirty="0"/>
              <a:t> </a:t>
            </a:r>
            <a:r>
              <a:rPr lang="de-DE" sz="1600" b="1" dirty="0" err="1"/>
              <a:t>third</a:t>
            </a:r>
            <a:r>
              <a:rPr lang="de-DE" sz="1600" b="1" dirty="0"/>
              <a:t>-party </a:t>
            </a:r>
            <a:r>
              <a:rPr lang="de-DE" sz="1600" b="1" dirty="0" err="1"/>
              <a:t>funded</a:t>
            </a:r>
            <a:r>
              <a:rPr lang="de-DE" sz="1600" b="1" dirty="0"/>
              <a:t> </a:t>
            </a:r>
            <a:r>
              <a:rPr lang="de-DE" sz="1600" b="1" dirty="0" err="1"/>
              <a:t>projects</a:t>
            </a:r>
            <a:endParaRPr lang="de-DE" sz="1600" b="1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de-DE" sz="1600" b="1" dirty="0"/>
              <a:t>Consulting on </a:t>
            </a:r>
            <a:r>
              <a:rPr lang="de-DE" sz="1600" b="1" dirty="0" err="1"/>
              <a:t>data</a:t>
            </a:r>
            <a:r>
              <a:rPr lang="de-DE" sz="1600" b="1" dirty="0"/>
              <a:t> </a:t>
            </a:r>
            <a:r>
              <a:rPr lang="de-DE" sz="1600" b="1" dirty="0" err="1"/>
              <a:t>management</a:t>
            </a:r>
            <a:r>
              <a:rPr lang="de-DE" sz="1600" b="1" dirty="0"/>
              <a:t> </a:t>
            </a:r>
            <a:r>
              <a:rPr lang="de-DE" sz="1600" b="1" dirty="0" err="1"/>
              <a:t>plans</a:t>
            </a:r>
            <a:r>
              <a:rPr lang="de-DE" sz="1600" b="1" dirty="0"/>
              <a:t> </a:t>
            </a:r>
            <a:r>
              <a:rPr lang="de-DE" sz="1600" b="1" dirty="0" err="1"/>
              <a:t>for</a:t>
            </a:r>
            <a:r>
              <a:rPr lang="de-DE" sz="1600" b="1" dirty="0"/>
              <a:t> </a:t>
            </a:r>
            <a:r>
              <a:rPr lang="de-DE" sz="1600" b="1" dirty="0" err="1"/>
              <a:t>proposals</a:t>
            </a:r>
            <a:endParaRPr lang="de-DE" sz="1600" b="1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de-DE" sz="1600" b="1" dirty="0"/>
              <a:t>Consulting on </a:t>
            </a:r>
            <a:r>
              <a:rPr lang="de-DE" sz="1600" b="1" dirty="0" err="1"/>
              <a:t>data</a:t>
            </a:r>
            <a:r>
              <a:rPr lang="de-DE" sz="1600" b="1" dirty="0"/>
              <a:t> </a:t>
            </a:r>
            <a:r>
              <a:rPr lang="de-DE" sz="1600" b="1" dirty="0" err="1"/>
              <a:t>storage</a:t>
            </a:r>
            <a:r>
              <a:rPr lang="de-DE" sz="1600" b="1" dirty="0"/>
              <a:t> </a:t>
            </a:r>
            <a:r>
              <a:rPr lang="de-DE" sz="1600" b="1" dirty="0" err="1"/>
              <a:t>solutions</a:t>
            </a:r>
            <a:endParaRPr lang="de-DE" sz="1600" b="1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de-DE" sz="1600" b="1" dirty="0"/>
              <a:t>On-site </a:t>
            </a:r>
            <a:r>
              <a:rPr lang="de-DE" sz="1600" b="1" dirty="0" err="1"/>
              <a:t>visits</a:t>
            </a:r>
            <a:r>
              <a:rPr lang="de-DE" sz="1600" b="1" dirty="0"/>
              <a:t> </a:t>
            </a:r>
          </a:p>
          <a:p>
            <a:pPr marL="342900" indent="-342900">
              <a:buAutoNum type="arabicPeriod"/>
            </a:pPr>
            <a:r>
              <a:rPr lang="de-DE" sz="1600" b="1" dirty="0"/>
              <a:t> IT-services </a:t>
            </a:r>
            <a:r>
              <a:rPr lang="de-DE" sz="1600" b="1" dirty="0" err="1"/>
              <a:t>for</a:t>
            </a:r>
            <a:r>
              <a:rPr lang="de-DE" sz="1600" b="1" dirty="0"/>
              <a:t> </a:t>
            </a:r>
            <a:r>
              <a:rPr lang="de-DE" sz="1600" b="1" dirty="0" err="1"/>
              <a:t>research</a:t>
            </a:r>
            <a:r>
              <a:rPr lang="de-DE" sz="1600" b="1" dirty="0"/>
              <a:t> </a:t>
            </a:r>
            <a:r>
              <a:rPr lang="de-DE" sz="1600" b="1" dirty="0" err="1"/>
              <a:t>data</a:t>
            </a:r>
            <a:endParaRPr lang="de-DE" sz="1600" b="1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de-DE" sz="1600" b="1" dirty="0" err="1"/>
              <a:t>Provisioning</a:t>
            </a:r>
            <a:r>
              <a:rPr lang="de-DE" sz="1600" b="1" dirty="0"/>
              <a:t> </a:t>
            </a:r>
            <a:r>
              <a:rPr lang="de-DE" sz="1600" b="1" dirty="0" err="1"/>
              <a:t>data</a:t>
            </a:r>
            <a:r>
              <a:rPr lang="de-DE" sz="1600" b="1" dirty="0"/>
              <a:t> </a:t>
            </a:r>
            <a:r>
              <a:rPr lang="de-DE" sz="1600" b="1" dirty="0" err="1"/>
              <a:t>storage</a:t>
            </a:r>
            <a:r>
              <a:rPr lang="de-DE" sz="1600" b="1" dirty="0"/>
              <a:t> </a:t>
            </a:r>
            <a:r>
              <a:rPr lang="de-DE" sz="1600" b="1" dirty="0" err="1"/>
              <a:t>solutions</a:t>
            </a:r>
            <a:endParaRPr lang="de-DE" sz="1600" b="1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r>
              <a:rPr lang="de-DE" sz="1600" b="1" dirty="0" err="1"/>
              <a:t>Provisioning</a:t>
            </a:r>
            <a:r>
              <a:rPr lang="de-DE" sz="1600" b="1" dirty="0"/>
              <a:t> </a:t>
            </a:r>
            <a:r>
              <a:rPr lang="de-DE" sz="1600" b="1" dirty="0" err="1"/>
              <a:t>repositories</a:t>
            </a:r>
            <a:r>
              <a:rPr lang="de-DE" sz="1600" b="1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de-DE" sz="1600" b="1" dirty="0"/>
              <a:t>Training </a:t>
            </a:r>
          </a:p>
          <a:p>
            <a:endParaRPr lang="de-DE" sz="1600" b="1" dirty="0"/>
          </a:p>
          <a:p>
            <a:pPr marL="800100" lvl="1" indent="-342900">
              <a:buFont typeface="Wingdings" panose="05000000000000000000" pitchFamily="2" charset="2"/>
              <a:buChar char="§"/>
            </a:pPr>
            <a:endParaRPr lang="de-DE" sz="1600" b="1" dirty="0"/>
          </a:p>
        </p:txBody>
      </p:sp>
      <p:pic>
        <p:nvPicPr>
          <p:cNvPr id="41" name="Grafik 40">
            <a:extLst>
              <a:ext uri="{FF2B5EF4-FFF2-40B4-BE49-F238E27FC236}">
                <a16:creationId xmlns:a16="http://schemas.microsoft.com/office/drawing/2014/main" id="{AD2E52CC-1EB9-4C24-BBD2-99777346B7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208" y="0"/>
            <a:ext cx="1691855" cy="95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76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59F7ED-04CE-416B-BE09-D383170626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83016"/>
            <a:ext cx="6858000" cy="1153854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de-DE" b="1" dirty="0"/>
              <a:t>Research Data Management (RDM)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182B763-FD17-497E-B755-A791785858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74" y="68602"/>
            <a:ext cx="3980688" cy="61569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ED3490B7-CBF9-4EB5-83BD-A0E04D71869B}"/>
              </a:ext>
            </a:extLst>
          </p:cNvPr>
          <p:cNvSpPr txBox="1"/>
          <p:nvPr/>
        </p:nvSpPr>
        <p:spPr>
          <a:xfrm>
            <a:off x="5329237" y="222576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FDM Logo</a:t>
            </a:r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DCFAF6E4-2CF5-453D-B649-09CEECB2A542}"/>
              </a:ext>
            </a:extLst>
          </p:cNvPr>
          <p:cNvGrpSpPr/>
          <p:nvPr/>
        </p:nvGrpSpPr>
        <p:grpSpPr>
          <a:xfrm>
            <a:off x="110274" y="2527978"/>
            <a:ext cx="4124914" cy="4066126"/>
            <a:chOff x="662559" y="2157176"/>
            <a:chExt cx="4124914" cy="4066126"/>
          </a:xfrm>
        </p:grpSpPr>
        <p:grpSp>
          <p:nvGrpSpPr>
            <p:cNvPr id="8" name="Gruppieren 7">
              <a:extLst>
                <a:ext uri="{FF2B5EF4-FFF2-40B4-BE49-F238E27FC236}">
                  <a16:creationId xmlns:a16="http://schemas.microsoft.com/office/drawing/2014/main" id="{7D06BDFE-3D00-4FF7-8B41-69EDEE3E66C4}"/>
                </a:ext>
              </a:extLst>
            </p:cNvPr>
            <p:cNvGrpSpPr/>
            <p:nvPr/>
          </p:nvGrpSpPr>
          <p:grpSpPr>
            <a:xfrm>
              <a:off x="720971" y="2157176"/>
              <a:ext cx="4044110" cy="4066126"/>
              <a:chOff x="720971" y="2157176"/>
              <a:chExt cx="4044110" cy="4066126"/>
            </a:xfrm>
          </p:grpSpPr>
          <p:grpSp>
            <p:nvGrpSpPr>
              <p:cNvPr id="13" name="Gruppieren 12">
                <a:extLst>
                  <a:ext uri="{FF2B5EF4-FFF2-40B4-BE49-F238E27FC236}">
                    <a16:creationId xmlns:a16="http://schemas.microsoft.com/office/drawing/2014/main" id="{77C00F64-DAB8-4C79-A4EE-4E541367F6D0}"/>
                  </a:ext>
                </a:extLst>
              </p:cNvPr>
              <p:cNvGrpSpPr/>
              <p:nvPr/>
            </p:nvGrpSpPr>
            <p:grpSpPr>
              <a:xfrm>
                <a:off x="720971" y="2157176"/>
                <a:ext cx="4044110" cy="4066126"/>
                <a:chOff x="720971" y="2157176"/>
                <a:chExt cx="4044110" cy="4066126"/>
              </a:xfrm>
            </p:grpSpPr>
            <p:grpSp>
              <p:nvGrpSpPr>
                <p:cNvPr id="15" name="Gruppieren 14">
                  <a:extLst>
                    <a:ext uri="{FF2B5EF4-FFF2-40B4-BE49-F238E27FC236}">
                      <a16:creationId xmlns:a16="http://schemas.microsoft.com/office/drawing/2014/main" id="{FD1C24FC-719A-4368-9043-96A3FD16F126}"/>
                    </a:ext>
                  </a:extLst>
                </p:cNvPr>
                <p:cNvGrpSpPr/>
                <p:nvPr/>
              </p:nvGrpSpPr>
              <p:grpSpPr>
                <a:xfrm>
                  <a:off x="720971" y="2157176"/>
                  <a:ext cx="4044110" cy="4066126"/>
                  <a:chOff x="2851990" y="1219213"/>
                  <a:chExt cx="5300057" cy="5274393"/>
                </a:xfrm>
              </p:grpSpPr>
              <p:pic>
                <p:nvPicPr>
                  <p:cNvPr id="17" name="Grafik 16">
                    <a:extLst>
                      <a:ext uri="{FF2B5EF4-FFF2-40B4-BE49-F238E27FC236}">
                        <a16:creationId xmlns:a16="http://schemas.microsoft.com/office/drawing/2014/main" id="{EEA21D65-285D-4D55-9B08-90F90F55EE9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duotone>
                      <a:prstClr val="black"/>
                      <a:srgbClr val="B6A6FC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backgroundRemoval t="10000" b="90000" l="1500" r="97667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21283408">
                    <a:off x="4722811" y="1219213"/>
                    <a:ext cx="1384408" cy="1384408"/>
                  </a:xfrm>
                  <a:prstGeom prst="rect">
                    <a:avLst/>
                  </a:prstGeom>
                </p:spPr>
              </p:pic>
              <p:pic>
                <p:nvPicPr>
                  <p:cNvPr id="18" name="Grafik 17">
                    <a:extLst>
                      <a:ext uri="{FF2B5EF4-FFF2-40B4-BE49-F238E27FC236}">
                        <a16:creationId xmlns:a16="http://schemas.microsoft.com/office/drawing/2014/main" id="{70A6B669-D70A-47B4-B39E-EEA63249F13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duotone>
                      <a:prstClr val="black"/>
                      <a:srgbClr val="A1FDDA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7">
                            <a14:imgEffect>
                              <a14:backgroundRemoval t="10000" b="90000" l="1500" r="97667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3220449">
                    <a:off x="6520685" y="2264196"/>
                    <a:ext cx="1384407" cy="1384408"/>
                  </a:xfrm>
                  <a:prstGeom prst="rect">
                    <a:avLst/>
                  </a:prstGeom>
                </p:spPr>
              </p:pic>
              <p:sp>
                <p:nvSpPr>
                  <p:cNvPr id="19" name="Abgerundetes Rechteck 19">
                    <a:extLst>
                      <a:ext uri="{FF2B5EF4-FFF2-40B4-BE49-F238E27FC236}">
                        <a16:creationId xmlns:a16="http://schemas.microsoft.com/office/drawing/2014/main" id="{61F62DEF-D0CA-46BC-B7AD-8CBE8F4A792E}"/>
                      </a:ext>
                    </a:extLst>
                  </p:cNvPr>
                  <p:cNvSpPr/>
                  <p:nvPr/>
                </p:nvSpPr>
                <p:spPr>
                  <a:xfrm>
                    <a:off x="6124601" y="1730949"/>
                    <a:ext cx="1306750" cy="586454"/>
                  </a:xfrm>
                  <a:prstGeom prst="roundRect">
                    <a:avLst/>
                  </a:prstGeom>
                  <a:solidFill>
                    <a:srgbClr val="7CCBF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sp>
                <p:nvSpPr>
                  <p:cNvPr id="20" name="Abgerundetes Rechteck 20">
                    <a:extLst>
                      <a:ext uri="{FF2B5EF4-FFF2-40B4-BE49-F238E27FC236}">
                        <a16:creationId xmlns:a16="http://schemas.microsoft.com/office/drawing/2014/main" id="{3D754E17-3F6E-4280-A4A2-FF7005DF1387}"/>
                      </a:ext>
                    </a:extLst>
                  </p:cNvPr>
                  <p:cNvSpPr/>
                  <p:nvPr/>
                </p:nvSpPr>
                <p:spPr>
                  <a:xfrm>
                    <a:off x="6845298" y="3602204"/>
                    <a:ext cx="1306749" cy="586454"/>
                  </a:xfrm>
                  <a:prstGeom prst="roundRect">
                    <a:avLst/>
                  </a:prstGeom>
                  <a:solidFill>
                    <a:srgbClr val="8CECC5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pic>
                <p:nvPicPr>
                  <p:cNvPr id="21" name="Grafik 20">
                    <a:extLst>
                      <a:ext uri="{FF2B5EF4-FFF2-40B4-BE49-F238E27FC236}">
                        <a16:creationId xmlns:a16="http://schemas.microsoft.com/office/drawing/2014/main" id="{68E5FBCE-2786-4B60-9B1B-90F908E65FF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duotone>
                      <a:prstClr val="black"/>
                      <a:srgbClr val="14861F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7">
                            <a14:imgEffect>
                              <a14:backgroundRemoval t="10000" b="90000" l="1500" r="97667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6791041">
                    <a:off x="6520683" y="4200382"/>
                    <a:ext cx="1384407" cy="1384408"/>
                  </a:xfrm>
                  <a:prstGeom prst="rect">
                    <a:avLst/>
                  </a:prstGeom>
                </p:spPr>
              </p:pic>
              <p:sp>
                <p:nvSpPr>
                  <p:cNvPr id="22" name="Abgerundetes Rechteck 22">
                    <a:extLst>
                      <a:ext uri="{FF2B5EF4-FFF2-40B4-BE49-F238E27FC236}">
                        <a16:creationId xmlns:a16="http://schemas.microsoft.com/office/drawing/2014/main" id="{E3A9EB54-6731-4033-A45D-1F871F1DEB10}"/>
                      </a:ext>
                    </a:extLst>
                  </p:cNvPr>
                  <p:cNvSpPr/>
                  <p:nvPr/>
                </p:nvSpPr>
                <p:spPr>
                  <a:xfrm>
                    <a:off x="6115325" y="5486859"/>
                    <a:ext cx="1306750" cy="586454"/>
                  </a:xfrm>
                  <a:prstGeom prst="roundRect">
                    <a:avLst/>
                  </a:prstGeom>
                  <a:solidFill>
                    <a:srgbClr val="CBEF8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pic>
                <p:nvPicPr>
                  <p:cNvPr id="23" name="Grafik 22">
                    <a:extLst>
                      <a:ext uri="{FF2B5EF4-FFF2-40B4-BE49-F238E27FC236}">
                        <a16:creationId xmlns:a16="http://schemas.microsoft.com/office/drawing/2014/main" id="{9B16D51A-5494-4223-8DD0-F71D94725BEA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duotone>
                      <a:prstClr val="black"/>
                      <a:srgbClr val="FBFB21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5">
                            <a14:imgEffect>
                              <a14:backgroundRemoval t="10000" b="90000" l="1500" r="97667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10572390">
                    <a:off x="4730639" y="5109199"/>
                    <a:ext cx="1384408" cy="1384407"/>
                  </a:xfrm>
                  <a:prstGeom prst="rect">
                    <a:avLst/>
                  </a:prstGeom>
                </p:spPr>
              </p:pic>
              <p:sp>
                <p:nvSpPr>
                  <p:cNvPr id="24" name="Abgerundetes Rechteck 24">
                    <a:extLst>
                      <a:ext uri="{FF2B5EF4-FFF2-40B4-BE49-F238E27FC236}">
                        <a16:creationId xmlns:a16="http://schemas.microsoft.com/office/drawing/2014/main" id="{08251AC9-2562-48FF-AEC4-B5981F26B642}"/>
                      </a:ext>
                    </a:extLst>
                  </p:cNvPr>
                  <p:cNvSpPr/>
                  <p:nvPr/>
                </p:nvSpPr>
                <p:spPr>
                  <a:xfrm>
                    <a:off x="3412705" y="5479033"/>
                    <a:ext cx="1306750" cy="586454"/>
                  </a:xfrm>
                  <a:prstGeom prst="roundRect">
                    <a:avLst/>
                  </a:prstGeom>
                  <a:solidFill>
                    <a:srgbClr val="FBBB75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pic>
                <p:nvPicPr>
                  <p:cNvPr id="25" name="Grafik 24">
                    <a:extLst>
                      <a:ext uri="{FF2B5EF4-FFF2-40B4-BE49-F238E27FC236}">
                        <a16:creationId xmlns:a16="http://schemas.microsoft.com/office/drawing/2014/main" id="{792231A7-C917-4F98-9EC1-7324DCD5E96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 cstate="print">
                    <a:duotone>
                      <a:prstClr val="black"/>
                      <a:srgbClr val="FB9575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9">
                            <a14:imgEffect>
                              <a14:backgroundRemoval t="10000" b="90000" l="1500" r="97667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14103469">
                    <a:off x="3040113" y="4164223"/>
                    <a:ext cx="1372051" cy="1372051"/>
                  </a:xfrm>
                  <a:prstGeom prst="rect">
                    <a:avLst/>
                  </a:prstGeom>
                </p:spPr>
              </p:pic>
              <p:sp>
                <p:nvSpPr>
                  <p:cNvPr id="26" name="Abgerundetes Rechteck 26">
                    <a:extLst>
                      <a:ext uri="{FF2B5EF4-FFF2-40B4-BE49-F238E27FC236}">
                        <a16:creationId xmlns:a16="http://schemas.microsoft.com/office/drawing/2014/main" id="{A5F31987-C8AB-47B4-B9DD-A7C0123F8413}"/>
                      </a:ext>
                    </a:extLst>
                  </p:cNvPr>
                  <p:cNvSpPr/>
                  <p:nvPr/>
                </p:nvSpPr>
                <p:spPr>
                  <a:xfrm>
                    <a:off x="2851990" y="3622881"/>
                    <a:ext cx="1306749" cy="586454"/>
                  </a:xfrm>
                  <a:prstGeom prst="roundRect">
                    <a:avLst/>
                  </a:prstGeom>
                  <a:solidFill>
                    <a:srgbClr val="F99C77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  <p:pic>
                <p:nvPicPr>
                  <p:cNvPr id="27" name="Grafik 26">
                    <a:extLst>
                      <a:ext uri="{FF2B5EF4-FFF2-40B4-BE49-F238E27FC236}">
                        <a16:creationId xmlns:a16="http://schemas.microsoft.com/office/drawing/2014/main" id="{38B0B8ED-8D85-45C6-99CC-F26B2AD7F5F5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print">
                    <a:duotone>
                      <a:prstClr val="black"/>
                      <a:srgbClr val="FA8296">
                        <a:tint val="45000"/>
                        <a:satMod val="400000"/>
                      </a:srgbClr>
                    </a:duotone>
                    <a:extLst>
                      <a:ext uri="{BEBA8EAE-BF5A-486C-A8C5-ECC9F3942E4B}">
                        <a14:imgProps xmlns:a14="http://schemas.microsoft.com/office/drawing/2010/main">
                          <a14:imgLayer r:embed="rId7">
                            <a14:imgEffect>
                              <a14:backgroundRemoval t="10000" b="90000" l="1500" r="97667"/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 rot="17508914">
                    <a:off x="3029564" y="2218560"/>
                    <a:ext cx="1384407" cy="1384408"/>
                  </a:xfrm>
                  <a:prstGeom prst="rect">
                    <a:avLst/>
                  </a:prstGeom>
                </p:spPr>
              </p:pic>
              <p:sp>
                <p:nvSpPr>
                  <p:cNvPr id="28" name="Abgerundetes Rechteck 28">
                    <a:extLst>
                      <a:ext uri="{FF2B5EF4-FFF2-40B4-BE49-F238E27FC236}">
                        <a16:creationId xmlns:a16="http://schemas.microsoft.com/office/drawing/2014/main" id="{C8D442A4-858A-4637-838D-574368206BD8}"/>
                      </a:ext>
                    </a:extLst>
                  </p:cNvPr>
                  <p:cNvSpPr/>
                  <p:nvPr/>
                </p:nvSpPr>
                <p:spPr>
                  <a:xfrm>
                    <a:off x="3418589" y="1717550"/>
                    <a:ext cx="1306750" cy="586454"/>
                  </a:xfrm>
                  <a:prstGeom prst="roundRect">
                    <a:avLst/>
                  </a:prstGeom>
                  <a:solidFill>
                    <a:srgbClr val="EEA6FC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/>
                  </a:p>
                </p:txBody>
              </p:sp>
            </p:grpSp>
            <p:sp>
              <p:nvSpPr>
                <p:cNvPr id="16" name="Textfeld 15">
                  <a:extLst>
                    <a:ext uri="{FF2B5EF4-FFF2-40B4-BE49-F238E27FC236}">
                      <a16:creationId xmlns:a16="http://schemas.microsoft.com/office/drawing/2014/main" id="{AA1785F5-DB5D-474C-9AEF-D732A81C4AB6}"/>
                    </a:ext>
                  </a:extLst>
                </p:cNvPr>
                <p:cNvSpPr txBox="1"/>
                <p:nvPr/>
              </p:nvSpPr>
              <p:spPr>
                <a:xfrm>
                  <a:off x="3297893" y="2610153"/>
                  <a:ext cx="89960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DE" sz="1600" dirty="0" err="1"/>
                    <a:t>Planning</a:t>
                  </a:r>
                  <a:endParaRPr lang="de-DE" sz="1600" dirty="0"/>
                </a:p>
              </p:txBody>
            </p:sp>
          </p:grpSp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5D591508-4A81-4031-B820-CA991E4022EC}"/>
                  </a:ext>
                </a:extLst>
              </p:cNvPr>
              <p:cNvSpPr txBox="1"/>
              <p:nvPr/>
            </p:nvSpPr>
            <p:spPr>
              <a:xfrm>
                <a:off x="3290519" y="5503971"/>
                <a:ext cx="8527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600" dirty="0"/>
                  <a:t>Analysis</a:t>
                </a:r>
              </a:p>
            </p:txBody>
          </p:sp>
        </p:grp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DB2737A0-5F9D-452D-930F-33E41D28B429}"/>
                </a:ext>
              </a:extLst>
            </p:cNvPr>
            <p:cNvSpPr txBox="1"/>
            <p:nvPr/>
          </p:nvSpPr>
          <p:spPr>
            <a:xfrm>
              <a:off x="1241175" y="2595299"/>
              <a:ext cx="7725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Re-Use</a:t>
              </a:r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2D00013E-EEF5-40E2-91E0-D94467A8A5E9}"/>
                </a:ext>
              </a:extLst>
            </p:cNvPr>
            <p:cNvSpPr txBox="1"/>
            <p:nvPr/>
          </p:nvSpPr>
          <p:spPr>
            <a:xfrm>
              <a:off x="3770848" y="4050234"/>
              <a:ext cx="101662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/>
                <a:t>Collection</a:t>
              </a:r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7422F428-1C8E-4CB3-93AE-39168581D4E1}"/>
                </a:ext>
              </a:extLst>
            </p:cNvPr>
            <p:cNvSpPr txBox="1"/>
            <p:nvPr/>
          </p:nvSpPr>
          <p:spPr>
            <a:xfrm>
              <a:off x="1173897" y="5497926"/>
              <a:ext cx="9559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/>
                <a:t>Archiving</a:t>
              </a:r>
              <a:endParaRPr lang="de-DE" sz="1600" dirty="0"/>
            </a:p>
          </p:txBody>
        </p:sp>
        <p:sp>
          <p:nvSpPr>
            <p:cNvPr id="12" name="Textfeld 11">
              <a:extLst>
                <a:ext uri="{FF2B5EF4-FFF2-40B4-BE49-F238E27FC236}">
                  <a16:creationId xmlns:a16="http://schemas.microsoft.com/office/drawing/2014/main" id="{11B805ED-2EA3-4354-8908-D8087E3359F8}"/>
                </a:ext>
              </a:extLst>
            </p:cNvPr>
            <p:cNvSpPr txBox="1"/>
            <p:nvPr/>
          </p:nvSpPr>
          <p:spPr>
            <a:xfrm>
              <a:off x="662559" y="4064192"/>
              <a:ext cx="11107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err="1"/>
                <a:t>Publication</a:t>
              </a:r>
              <a:endParaRPr lang="de-DE" sz="1600" dirty="0"/>
            </a:p>
          </p:txBody>
        </p:sp>
      </p:grpSp>
      <p:sp>
        <p:nvSpPr>
          <p:cNvPr id="29" name="Textfeld 28">
            <a:extLst>
              <a:ext uri="{FF2B5EF4-FFF2-40B4-BE49-F238E27FC236}">
                <a16:creationId xmlns:a16="http://schemas.microsoft.com/office/drawing/2014/main" id="{F948E678-21FF-421E-8399-7C22FC790D70}"/>
              </a:ext>
            </a:extLst>
          </p:cNvPr>
          <p:cNvSpPr txBox="1"/>
          <p:nvPr/>
        </p:nvSpPr>
        <p:spPr>
          <a:xfrm>
            <a:off x="751178" y="2377505"/>
            <a:ext cx="2904065" cy="338554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b="1" dirty="0"/>
              <a:t>1. The </a:t>
            </a:r>
            <a:r>
              <a:rPr lang="de-DE" sz="1600" b="1" dirty="0" err="1"/>
              <a:t>life</a:t>
            </a:r>
            <a:r>
              <a:rPr lang="de-DE" sz="1600" b="1" dirty="0"/>
              <a:t> </a:t>
            </a:r>
            <a:r>
              <a:rPr lang="de-DE" sz="1600" b="1" dirty="0" err="1"/>
              <a:t>cycle</a:t>
            </a:r>
            <a:r>
              <a:rPr lang="de-DE" sz="1600" b="1" dirty="0"/>
              <a:t> </a:t>
            </a:r>
            <a:r>
              <a:rPr lang="de-DE" sz="1600" b="1" dirty="0" err="1"/>
              <a:t>of</a:t>
            </a:r>
            <a:r>
              <a:rPr lang="de-DE" sz="1600" b="1" dirty="0"/>
              <a:t> </a:t>
            </a:r>
            <a:r>
              <a:rPr lang="de-DE" sz="1600" b="1" dirty="0" err="1"/>
              <a:t>research</a:t>
            </a:r>
            <a:r>
              <a:rPr lang="de-DE" sz="1600" b="1" dirty="0"/>
              <a:t> </a:t>
            </a:r>
            <a:r>
              <a:rPr lang="de-DE" sz="1600" b="1" dirty="0" err="1"/>
              <a:t>data</a:t>
            </a:r>
            <a:endParaRPr lang="de-DE" sz="1600" b="1" dirty="0"/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F6345294-CF56-427E-9EB2-230FA016ED37}"/>
              </a:ext>
            </a:extLst>
          </p:cNvPr>
          <p:cNvSpPr txBox="1"/>
          <p:nvPr/>
        </p:nvSpPr>
        <p:spPr>
          <a:xfrm>
            <a:off x="4090962" y="2363959"/>
            <a:ext cx="27527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RDM </a:t>
            </a:r>
            <a:r>
              <a:rPr lang="de-DE" dirty="0" err="1"/>
              <a:t>comprises</a:t>
            </a:r>
            <a:r>
              <a:rPr lang="de-DE" dirty="0"/>
              <a:t> all </a:t>
            </a:r>
            <a:r>
              <a:rPr lang="de-DE" dirty="0" err="1"/>
              <a:t>stages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life</a:t>
            </a:r>
            <a:r>
              <a:rPr lang="de-DE" dirty="0"/>
              <a:t> </a:t>
            </a:r>
            <a:r>
              <a:rPr lang="de-DE" dirty="0" err="1"/>
              <a:t>cycle</a:t>
            </a:r>
            <a:endParaRPr lang="de-DE" dirty="0"/>
          </a:p>
          <a:p>
            <a:endParaRPr lang="de-DE" dirty="0"/>
          </a:p>
          <a:p>
            <a:r>
              <a:rPr lang="de-DE" i="1" dirty="0"/>
              <a:t>Contact </a:t>
            </a:r>
            <a:r>
              <a:rPr lang="de-DE" i="1" dirty="0" err="1"/>
              <a:t>your</a:t>
            </a:r>
            <a:r>
              <a:rPr lang="de-DE" i="1" dirty="0"/>
              <a:t> RDM-team </a:t>
            </a:r>
            <a:r>
              <a:rPr lang="de-DE" i="1" dirty="0" err="1"/>
              <a:t>early</a:t>
            </a:r>
            <a:r>
              <a:rPr lang="de-DE" i="1" dirty="0"/>
              <a:t> on! 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E1577FBF-3730-46DB-A0BF-B7A172DBE498}"/>
              </a:ext>
            </a:extLst>
          </p:cNvPr>
          <p:cNvSpPr txBox="1"/>
          <p:nvPr/>
        </p:nvSpPr>
        <p:spPr>
          <a:xfrm>
            <a:off x="4381459" y="4295306"/>
            <a:ext cx="2171731" cy="92333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How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reach</a:t>
            </a:r>
            <a:r>
              <a:rPr lang="de-DE" dirty="0"/>
              <a:t> out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RDM-team</a:t>
            </a:r>
          </a:p>
          <a:p>
            <a:r>
              <a:rPr lang="de-DE" dirty="0">
                <a:hlinkClick r:id="rId10"/>
              </a:rPr>
              <a:t>fdm@med.ovgu.de</a:t>
            </a:r>
            <a:r>
              <a:rPr lang="de-DE" dirty="0"/>
              <a:t> 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14F4D336-703F-4CE2-AD96-62D2617D27B7}"/>
              </a:ext>
            </a:extLst>
          </p:cNvPr>
          <p:cNvSpPr txBox="1"/>
          <p:nvPr/>
        </p:nvSpPr>
        <p:spPr>
          <a:xfrm>
            <a:off x="4498466" y="5464550"/>
            <a:ext cx="1763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RDM </a:t>
            </a:r>
            <a:r>
              <a:rPr lang="de-DE" dirty="0" err="1"/>
              <a:t>homepage</a:t>
            </a:r>
            <a:r>
              <a:rPr lang="de-DE" dirty="0"/>
              <a:t>:</a:t>
            </a:r>
          </a:p>
          <a:p>
            <a:r>
              <a:rPr lang="de-DE" dirty="0"/>
              <a:t>Add </a:t>
            </a:r>
            <a:r>
              <a:rPr lang="de-DE" dirty="0" err="1"/>
              <a:t>QR-code</a:t>
            </a:r>
            <a:endParaRPr lang="de-DE" dirty="0"/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2723ACBE-2F2A-4038-999F-D4002CB7A7FE}"/>
              </a:ext>
            </a:extLst>
          </p:cNvPr>
          <p:cNvCxnSpPr/>
          <p:nvPr/>
        </p:nvCxnSpPr>
        <p:spPr>
          <a:xfrm>
            <a:off x="0" y="6686550"/>
            <a:ext cx="6858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2369A89F-E650-48F4-ACF9-5CFBEF5EA099}"/>
              </a:ext>
            </a:extLst>
          </p:cNvPr>
          <p:cNvGrpSpPr/>
          <p:nvPr/>
        </p:nvGrpSpPr>
        <p:grpSpPr>
          <a:xfrm>
            <a:off x="188837" y="7628687"/>
            <a:ext cx="6480325" cy="1516570"/>
            <a:chOff x="168686" y="6850085"/>
            <a:chExt cx="6480325" cy="1516570"/>
          </a:xfrm>
        </p:grpSpPr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0C805A50-8885-4F02-B852-1415BD4795C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68686" y="6850085"/>
              <a:ext cx="1514892" cy="1516428"/>
            </a:xfrm>
            <a:prstGeom prst="ellipse">
              <a:avLst/>
            </a:prstGeom>
            <a:solidFill>
              <a:srgbClr val="94FCF7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C59F354F-1BD2-48BC-B284-11705D3972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23096" y="6853780"/>
              <a:ext cx="1507509" cy="1509038"/>
            </a:xfrm>
            <a:prstGeom prst="ellipse">
              <a:avLst/>
            </a:prstGeom>
            <a:solidFill>
              <a:srgbClr val="CBEF89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1C69B210-C0D2-4F56-A18C-9AE6A3CAE67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82299" y="6853780"/>
              <a:ext cx="1507509" cy="1509038"/>
            </a:xfrm>
            <a:prstGeom prst="ellipse">
              <a:avLst/>
            </a:prstGeom>
            <a:solidFill>
              <a:srgbClr val="F99C77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80A4B033-9FF8-454D-A098-469908CF2EF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141502" y="6857617"/>
              <a:ext cx="1507509" cy="1509038"/>
            </a:xfrm>
            <a:prstGeom prst="ellipse">
              <a:avLst/>
            </a:prstGeom>
            <a:solidFill>
              <a:srgbClr val="EEA6FC">
                <a:alpha val="50000"/>
              </a:srgbClr>
            </a:solidFill>
            <a:ln>
              <a:solidFill>
                <a:schemeClr val="tx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46" name="Textfeld 45">
            <a:extLst>
              <a:ext uri="{FF2B5EF4-FFF2-40B4-BE49-F238E27FC236}">
                <a16:creationId xmlns:a16="http://schemas.microsoft.com/office/drawing/2014/main" id="{614CCA2F-C642-4696-9CF5-F4C18787AA78}"/>
              </a:ext>
            </a:extLst>
          </p:cNvPr>
          <p:cNvSpPr txBox="1"/>
          <p:nvPr/>
        </p:nvSpPr>
        <p:spPr>
          <a:xfrm>
            <a:off x="832353" y="6890057"/>
            <a:ext cx="2888355" cy="338554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b="1" dirty="0"/>
              <a:t>1. Research </a:t>
            </a:r>
            <a:r>
              <a:rPr lang="de-DE" sz="1600" b="1" dirty="0" err="1"/>
              <a:t>data</a:t>
            </a:r>
            <a:r>
              <a:rPr lang="de-DE" sz="1600" b="1" dirty="0"/>
              <a:t> </a:t>
            </a:r>
            <a:r>
              <a:rPr lang="de-DE" sz="1600" b="1" dirty="0" err="1"/>
              <a:t>should</a:t>
            </a:r>
            <a:r>
              <a:rPr lang="de-DE" sz="1600" b="1" dirty="0"/>
              <a:t> </a:t>
            </a:r>
            <a:r>
              <a:rPr lang="de-DE" sz="1600" b="1" dirty="0" err="1"/>
              <a:t>be</a:t>
            </a:r>
            <a:r>
              <a:rPr lang="de-DE" sz="1600" b="1" dirty="0"/>
              <a:t> FAIR</a:t>
            </a: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C2CF3036-852E-406B-B594-A47EF3B5447B}"/>
              </a:ext>
            </a:extLst>
          </p:cNvPr>
          <p:cNvSpPr txBox="1"/>
          <p:nvPr/>
        </p:nvSpPr>
        <p:spPr>
          <a:xfrm>
            <a:off x="145469" y="7839559"/>
            <a:ext cx="16046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u="sng" dirty="0" err="1"/>
              <a:t>Findable</a:t>
            </a:r>
            <a:endParaRPr lang="de-DE" sz="1600" b="1" u="sng" dirty="0"/>
          </a:p>
          <a:p>
            <a:pPr algn="ctr"/>
            <a:r>
              <a:rPr lang="de-DE" sz="1600" dirty="0"/>
              <a:t>-Rich </a:t>
            </a:r>
            <a:r>
              <a:rPr lang="de-DE" sz="1600" dirty="0" err="1"/>
              <a:t>meta</a:t>
            </a:r>
            <a:r>
              <a:rPr lang="de-DE" sz="1600" dirty="0"/>
              <a:t> </a:t>
            </a:r>
            <a:r>
              <a:rPr lang="de-DE" sz="1600" dirty="0" err="1"/>
              <a:t>data</a:t>
            </a:r>
            <a:endParaRPr lang="de-DE" sz="1600" dirty="0"/>
          </a:p>
          <a:p>
            <a:pPr algn="ctr"/>
            <a:r>
              <a:rPr lang="de-DE" sz="1600" dirty="0"/>
              <a:t>persistent </a:t>
            </a:r>
            <a:r>
              <a:rPr lang="de-DE" sz="1600" dirty="0" err="1"/>
              <a:t>identifier</a:t>
            </a:r>
            <a:endParaRPr lang="de-DE" sz="1600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18C29969-B3C3-4317-9B32-5708F0E83B88}"/>
              </a:ext>
            </a:extLst>
          </p:cNvPr>
          <p:cNvSpPr txBox="1"/>
          <p:nvPr/>
        </p:nvSpPr>
        <p:spPr>
          <a:xfrm>
            <a:off x="1724794" y="7835851"/>
            <a:ext cx="1692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u="sng" dirty="0" err="1"/>
              <a:t>Accessible</a:t>
            </a:r>
            <a:endParaRPr lang="de-DE" sz="1600" b="1" u="sng" dirty="0"/>
          </a:p>
          <a:p>
            <a:pPr algn="ctr"/>
            <a:r>
              <a:rPr lang="de-DE" sz="1600" dirty="0"/>
              <a:t>-Easy </a:t>
            </a:r>
            <a:r>
              <a:rPr lang="de-DE" sz="1600" dirty="0" err="1"/>
              <a:t>download</a:t>
            </a:r>
            <a:r>
              <a:rPr lang="de-DE" sz="1600" dirty="0"/>
              <a:t> </a:t>
            </a:r>
          </a:p>
          <a:p>
            <a:pPr algn="ctr"/>
            <a:r>
              <a:rPr lang="de-DE" sz="1600" dirty="0"/>
              <a:t>-</a:t>
            </a:r>
            <a:r>
              <a:rPr lang="de-DE" sz="1600" dirty="0" err="1"/>
              <a:t>usable</a:t>
            </a:r>
            <a:r>
              <a:rPr lang="de-DE" sz="1600" dirty="0"/>
              <a:t> </a:t>
            </a:r>
            <a:r>
              <a:rPr lang="de-DE" sz="1600" dirty="0" err="1"/>
              <a:t>by</a:t>
            </a:r>
            <a:r>
              <a:rPr lang="de-DE" sz="1600" dirty="0"/>
              <a:t> stand-</a:t>
            </a:r>
          </a:p>
          <a:p>
            <a:pPr algn="ctr"/>
            <a:r>
              <a:rPr lang="de-DE" sz="1600" dirty="0" err="1"/>
              <a:t>ard</a:t>
            </a:r>
            <a:r>
              <a:rPr lang="de-DE" sz="1600" dirty="0"/>
              <a:t> </a:t>
            </a:r>
            <a:r>
              <a:rPr lang="de-DE" sz="1600" dirty="0" err="1"/>
              <a:t>protocols</a:t>
            </a:r>
            <a:endParaRPr lang="de-DE" sz="1600" dirty="0"/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E0D7A22A-1EFB-47D2-91D9-AD2A8A8D0C40}"/>
              </a:ext>
            </a:extLst>
          </p:cNvPr>
          <p:cNvSpPr txBox="1"/>
          <p:nvPr/>
        </p:nvSpPr>
        <p:spPr>
          <a:xfrm>
            <a:off x="3408906" y="7835851"/>
            <a:ext cx="169459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u="sng" dirty="0"/>
              <a:t>Interoperable</a:t>
            </a:r>
          </a:p>
          <a:p>
            <a:pPr algn="ctr"/>
            <a:r>
              <a:rPr lang="de-DE" sz="1600" dirty="0"/>
              <a:t>-</a:t>
            </a:r>
            <a:r>
              <a:rPr lang="de-DE" sz="1600" dirty="0" err="1"/>
              <a:t>accessible</a:t>
            </a:r>
            <a:r>
              <a:rPr lang="de-DE" sz="1600" dirty="0"/>
              <a:t> </a:t>
            </a:r>
            <a:r>
              <a:rPr lang="de-DE" sz="1600" dirty="0" err="1"/>
              <a:t>standard</a:t>
            </a:r>
            <a:r>
              <a:rPr lang="de-DE" sz="1600" dirty="0"/>
              <a:t> </a:t>
            </a:r>
            <a:r>
              <a:rPr lang="de-DE" sz="1600" dirty="0" err="1"/>
              <a:t>language</a:t>
            </a:r>
            <a:r>
              <a:rPr lang="de-DE" sz="1600" dirty="0"/>
              <a:t> </a:t>
            </a:r>
            <a:r>
              <a:rPr lang="de-DE" sz="1600" dirty="0" err="1"/>
              <a:t>used</a:t>
            </a:r>
            <a:endParaRPr lang="de-DE" sz="1600" dirty="0"/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5A643152-C150-44BF-8B34-A8E981C485CA}"/>
              </a:ext>
            </a:extLst>
          </p:cNvPr>
          <p:cNvSpPr txBox="1"/>
          <p:nvPr/>
        </p:nvSpPr>
        <p:spPr>
          <a:xfrm>
            <a:off x="5145709" y="7826945"/>
            <a:ext cx="14990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u="sng" dirty="0"/>
              <a:t>Re-</a:t>
            </a:r>
            <a:r>
              <a:rPr lang="de-DE" sz="1600" b="1" u="sng" dirty="0" err="1"/>
              <a:t>usable</a:t>
            </a:r>
            <a:endParaRPr lang="de-DE" sz="1600" b="1" u="sng" dirty="0"/>
          </a:p>
          <a:p>
            <a:pPr algn="ctr"/>
            <a:r>
              <a:rPr lang="de-DE" sz="1600" dirty="0"/>
              <a:t>-</a:t>
            </a:r>
            <a:r>
              <a:rPr lang="de-DE" sz="1600" dirty="0" err="1"/>
              <a:t>data</a:t>
            </a:r>
            <a:r>
              <a:rPr lang="de-DE" sz="1600" dirty="0"/>
              <a:t> </a:t>
            </a:r>
            <a:r>
              <a:rPr lang="de-DE" sz="1600" dirty="0" err="1"/>
              <a:t>well</a:t>
            </a:r>
            <a:r>
              <a:rPr lang="de-DE" sz="1600" dirty="0"/>
              <a:t> </a:t>
            </a:r>
            <a:r>
              <a:rPr lang="de-DE" sz="1600" dirty="0" err="1"/>
              <a:t>described</a:t>
            </a:r>
            <a:endParaRPr lang="de-DE" sz="1600" dirty="0"/>
          </a:p>
          <a:p>
            <a:pPr algn="ctr"/>
            <a:r>
              <a:rPr lang="de-DE" sz="1600" dirty="0"/>
              <a:t>- Licence </a:t>
            </a:r>
            <a:r>
              <a:rPr lang="de-DE" sz="1600" dirty="0" err="1"/>
              <a:t>usage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610955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Ellipse 78">
            <a:extLst>
              <a:ext uri="{FF2B5EF4-FFF2-40B4-BE49-F238E27FC236}">
                <a16:creationId xmlns:a16="http://schemas.microsoft.com/office/drawing/2014/main" id="{F735FDEA-FC1A-421A-A92C-E2E1B8DB4C4A}"/>
              </a:ext>
            </a:extLst>
          </p:cNvPr>
          <p:cNvSpPr>
            <a:spLocks noChangeAspect="1"/>
          </p:cNvSpPr>
          <p:nvPr/>
        </p:nvSpPr>
        <p:spPr>
          <a:xfrm>
            <a:off x="3304234" y="4455577"/>
            <a:ext cx="1507509" cy="1509038"/>
          </a:xfrm>
          <a:prstGeom prst="ellipse">
            <a:avLst/>
          </a:prstGeom>
          <a:solidFill>
            <a:srgbClr val="CBEF89">
              <a:alpha val="50000"/>
            </a:srgb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359F7ED-04CE-416B-BE09-D383170626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983016"/>
            <a:ext cx="6858000" cy="1153854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r>
              <a:rPr lang="de-DE" b="1" dirty="0"/>
              <a:t>Research Data Management (RDM)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182B763-FD17-497E-B755-A791785858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74" y="68602"/>
            <a:ext cx="3980688" cy="61569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ED3490B7-CBF9-4EB5-83BD-A0E04D71869B}"/>
              </a:ext>
            </a:extLst>
          </p:cNvPr>
          <p:cNvSpPr txBox="1"/>
          <p:nvPr/>
        </p:nvSpPr>
        <p:spPr>
          <a:xfrm>
            <a:off x="5329237" y="222576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FDM Logo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F948E678-21FF-421E-8399-7C22FC790D70}"/>
              </a:ext>
            </a:extLst>
          </p:cNvPr>
          <p:cNvSpPr txBox="1"/>
          <p:nvPr/>
        </p:nvSpPr>
        <p:spPr>
          <a:xfrm>
            <a:off x="751178" y="2377505"/>
            <a:ext cx="3144835" cy="338554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b="1" dirty="0"/>
              <a:t>3. Data Management Plans (DMPs)</a:t>
            </a:r>
          </a:p>
        </p:txBody>
      </p:sp>
      <p:cxnSp>
        <p:nvCxnSpPr>
          <p:cNvPr id="34" name="Gerader Verbinder 33">
            <a:extLst>
              <a:ext uri="{FF2B5EF4-FFF2-40B4-BE49-F238E27FC236}">
                <a16:creationId xmlns:a16="http://schemas.microsoft.com/office/drawing/2014/main" id="{2723ACBE-2F2A-4038-999F-D4002CB7A7FE}"/>
              </a:ext>
            </a:extLst>
          </p:cNvPr>
          <p:cNvCxnSpPr/>
          <p:nvPr/>
        </p:nvCxnSpPr>
        <p:spPr>
          <a:xfrm>
            <a:off x="0" y="7786688"/>
            <a:ext cx="6858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feld 45">
            <a:extLst>
              <a:ext uri="{FF2B5EF4-FFF2-40B4-BE49-F238E27FC236}">
                <a16:creationId xmlns:a16="http://schemas.microsoft.com/office/drawing/2014/main" id="{614CCA2F-C642-4696-9CF5-F4C18787AA78}"/>
              </a:ext>
            </a:extLst>
          </p:cNvPr>
          <p:cNvSpPr txBox="1"/>
          <p:nvPr/>
        </p:nvSpPr>
        <p:spPr>
          <a:xfrm>
            <a:off x="960941" y="8712356"/>
            <a:ext cx="768159" cy="338554"/>
          </a:xfrm>
          <a:prstGeom prst="rect">
            <a:avLst/>
          </a:prstGeom>
          <a:solidFill>
            <a:schemeClr val="bg1">
              <a:lumMod val="85000"/>
              <a:alpha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600" b="1" dirty="0"/>
              <a:t>4. </a:t>
            </a:r>
            <a:r>
              <a:rPr lang="de-DE" sz="1600" b="1" dirty="0" err="1"/>
              <a:t>xxxx</a:t>
            </a:r>
            <a:endParaRPr lang="de-DE" sz="1600" b="1" dirty="0"/>
          </a:p>
        </p:txBody>
      </p:sp>
      <p:grpSp>
        <p:nvGrpSpPr>
          <p:cNvPr id="51" name="Gruppieren 50">
            <a:extLst>
              <a:ext uri="{FF2B5EF4-FFF2-40B4-BE49-F238E27FC236}">
                <a16:creationId xmlns:a16="http://schemas.microsoft.com/office/drawing/2014/main" id="{0C03FDA5-20D5-483E-8A3C-CBCBA0FEC867}"/>
              </a:ext>
            </a:extLst>
          </p:cNvPr>
          <p:cNvGrpSpPr>
            <a:grpSpLocks noChangeAspect="1"/>
          </p:cNvGrpSpPr>
          <p:nvPr/>
        </p:nvGrpSpPr>
        <p:grpSpPr>
          <a:xfrm>
            <a:off x="67106" y="2884532"/>
            <a:ext cx="4763436" cy="4733682"/>
            <a:chOff x="7095272" y="1114276"/>
            <a:chExt cx="4973138" cy="4942074"/>
          </a:xfrm>
        </p:grpSpPr>
        <p:grpSp>
          <p:nvGrpSpPr>
            <p:cNvPr id="52" name="Gruppieren 51">
              <a:extLst>
                <a:ext uri="{FF2B5EF4-FFF2-40B4-BE49-F238E27FC236}">
                  <a16:creationId xmlns:a16="http://schemas.microsoft.com/office/drawing/2014/main" id="{8007C5A5-82CE-4DB6-BEFE-675E8CB7B8D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095272" y="1114276"/>
              <a:ext cx="4482723" cy="4942074"/>
              <a:chOff x="7916886" y="1620918"/>
              <a:chExt cx="3335865" cy="3677693"/>
            </a:xfrm>
          </p:grpSpPr>
          <p:sp>
            <p:nvSpPr>
              <p:cNvPr id="70" name="Ellipse 69">
                <a:extLst>
                  <a:ext uri="{FF2B5EF4-FFF2-40B4-BE49-F238E27FC236}">
                    <a16:creationId xmlns:a16="http://schemas.microsoft.com/office/drawing/2014/main" id="{ADF7F514-D82B-4739-9EA1-9687C40878C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74912" y="2876339"/>
                <a:ext cx="1171215" cy="1172402"/>
              </a:xfrm>
              <a:prstGeom prst="ellipse">
                <a:avLst/>
              </a:prstGeom>
              <a:solidFill>
                <a:schemeClr val="bg1">
                  <a:alpha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1" name="Ellipse 70">
                <a:extLst>
                  <a:ext uri="{FF2B5EF4-FFF2-40B4-BE49-F238E27FC236}">
                    <a16:creationId xmlns:a16="http://schemas.microsoft.com/office/drawing/2014/main" id="{B9B14578-C57B-4E0B-A6AA-060F4FEDBDC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276934" y="1971692"/>
                <a:ext cx="1171215" cy="1172402"/>
              </a:xfrm>
              <a:prstGeom prst="ellipse">
                <a:avLst/>
              </a:prstGeom>
              <a:solidFill>
                <a:srgbClr val="B6A6FC">
                  <a:alpha val="5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2" name="Ellipse 71">
                <a:extLst>
                  <a:ext uri="{FF2B5EF4-FFF2-40B4-BE49-F238E27FC236}">
                    <a16:creationId xmlns:a16="http://schemas.microsoft.com/office/drawing/2014/main" id="{BFC3DC01-F932-424A-A3AF-2A44F7682BB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8280314" y="3772742"/>
                <a:ext cx="1171215" cy="1172402"/>
              </a:xfrm>
              <a:prstGeom prst="ellipse">
                <a:avLst/>
              </a:prstGeom>
              <a:solidFill>
                <a:srgbClr val="FA8296">
                  <a:alpha val="5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3" name="Ellipse 72">
                <a:extLst>
                  <a:ext uri="{FF2B5EF4-FFF2-40B4-BE49-F238E27FC236}">
                    <a16:creationId xmlns:a16="http://schemas.microsoft.com/office/drawing/2014/main" id="{19880FF3-E41F-43C6-B783-AEA982795C6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068452" y="3776952"/>
                <a:ext cx="1171215" cy="1172402"/>
              </a:xfrm>
              <a:prstGeom prst="ellipse">
                <a:avLst/>
              </a:prstGeom>
              <a:solidFill>
                <a:srgbClr val="FBBB75">
                  <a:alpha val="5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sp>
            <p:nvSpPr>
              <p:cNvPr id="74" name="Ellipse 73">
                <a:extLst>
                  <a:ext uri="{FF2B5EF4-FFF2-40B4-BE49-F238E27FC236}">
                    <a16:creationId xmlns:a16="http://schemas.microsoft.com/office/drawing/2014/main" id="{A03631C6-984C-415F-B4BC-F8C2A5288B5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081536" y="1966984"/>
                <a:ext cx="1171215" cy="1172402"/>
              </a:xfrm>
              <a:prstGeom prst="ellipse">
                <a:avLst/>
              </a:prstGeom>
              <a:solidFill>
                <a:srgbClr val="A1FDDA">
                  <a:alpha val="5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5" name="Ellipse 74">
                <a:extLst>
                  <a:ext uri="{FF2B5EF4-FFF2-40B4-BE49-F238E27FC236}">
                    <a16:creationId xmlns:a16="http://schemas.microsoft.com/office/drawing/2014/main" id="{0CF54E4C-E389-4E6D-95A9-05F85226D81E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76075" y="4126209"/>
                <a:ext cx="1171215" cy="1172402"/>
              </a:xfrm>
              <a:prstGeom prst="ellipse">
                <a:avLst/>
              </a:prstGeom>
              <a:solidFill>
                <a:srgbClr val="F99C77">
                  <a:alpha val="5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6" name="Ellipse 75">
                <a:extLst>
                  <a:ext uri="{FF2B5EF4-FFF2-40B4-BE49-F238E27FC236}">
                    <a16:creationId xmlns:a16="http://schemas.microsoft.com/office/drawing/2014/main" id="{778176FA-5D93-4099-B92C-89A0545AB9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174256" y="1620918"/>
                <a:ext cx="1171215" cy="1172402"/>
              </a:xfrm>
              <a:prstGeom prst="ellipse">
                <a:avLst/>
              </a:prstGeom>
              <a:solidFill>
                <a:srgbClr val="94FCF7">
                  <a:alpha val="5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78" name="Ellipse 77">
                <a:extLst>
                  <a:ext uri="{FF2B5EF4-FFF2-40B4-BE49-F238E27FC236}">
                    <a16:creationId xmlns:a16="http://schemas.microsoft.com/office/drawing/2014/main" id="{F80D5B73-14B6-458C-B3C8-05BFDA22CE5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916886" y="2875845"/>
                <a:ext cx="1171215" cy="1172402"/>
              </a:xfrm>
              <a:prstGeom prst="ellipse">
                <a:avLst/>
              </a:prstGeom>
              <a:solidFill>
                <a:srgbClr val="EEA6FC">
                  <a:alpha val="50000"/>
                </a:srgbClr>
              </a:solidFill>
              <a:ln>
                <a:solidFill>
                  <a:schemeClr val="tx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sp>
          <p:nvSpPr>
            <p:cNvPr id="53" name="Textfeld 52">
              <a:extLst>
                <a:ext uri="{FF2B5EF4-FFF2-40B4-BE49-F238E27FC236}">
                  <a16:creationId xmlns:a16="http://schemas.microsoft.com/office/drawing/2014/main" id="{B18F2B61-744E-49CE-B2A0-D7E1D7424C05}"/>
                </a:ext>
              </a:extLst>
            </p:cNvPr>
            <p:cNvSpPr txBox="1"/>
            <p:nvPr/>
          </p:nvSpPr>
          <p:spPr>
            <a:xfrm>
              <a:off x="9167020" y="3322427"/>
              <a:ext cx="81144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b="1" dirty="0"/>
                <a:t>DMP</a:t>
              </a:r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DB0C65C5-DD04-4141-A1DB-2DFD38FB54A6}"/>
                </a:ext>
              </a:extLst>
            </p:cNvPr>
            <p:cNvSpPr txBox="1"/>
            <p:nvPr/>
          </p:nvSpPr>
          <p:spPr>
            <a:xfrm>
              <a:off x="8809387" y="1531132"/>
              <a:ext cx="1524942" cy="546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/>
                <a:t>Project </a:t>
              </a:r>
              <a:r>
                <a:rPr lang="de-DE" sz="1400" b="1" dirty="0" err="1"/>
                <a:t>description</a:t>
              </a:r>
              <a:endParaRPr lang="de-DE" sz="1400" b="1" dirty="0"/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D94F9BDD-E49B-4F81-B265-A323D6722E3A}"/>
                </a:ext>
              </a:extLst>
            </p:cNvPr>
            <p:cNvSpPr txBox="1"/>
            <p:nvPr/>
          </p:nvSpPr>
          <p:spPr>
            <a:xfrm>
              <a:off x="10102982" y="2068295"/>
              <a:ext cx="1524942" cy="546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 err="1"/>
                <a:t>Existing</a:t>
              </a:r>
              <a:r>
                <a:rPr lang="de-DE" sz="1400" b="1" dirty="0"/>
                <a:t> </a:t>
              </a:r>
              <a:r>
                <a:rPr lang="de-DE" sz="1400" b="1" dirty="0" err="1"/>
                <a:t>types</a:t>
              </a:r>
              <a:r>
                <a:rPr lang="de-DE" sz="1400" b="1" dirty="0"/>
                <a:t> </a:t>
              </a:r>
            </a:p>
            <a:p>
              <a:pPr algn="ctr"/>
              <a:r>
                <a:rPr lang="de-DE" sz="1400" b="1" dirty="0" err="1"/>
                <a:t>of</a:t>
              </a:r>
              <a:r>
                <a:rPr lang="de-DE" sz="1400" b="1" dirty="0"/>
                <a:t> </a:t>
              </a:r>
              <a:r>
                <a:rPr lang="de-DE" sz="1400" b="1" dirty="0" err="1"/>
                <a:t>data</a:t>
              </a:r>
              <a:endParaRPr lang="de-DE" sz="1400" b="1" dirty="0"/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BE2D1C3A-CCD4-4338-A8BE-B072B3DF228D}"/>
                </a:ext>
              </a:extLst>
            </p:cNvPr>
            <p:cNvSpPr txBox="1"/>
            <p:nvPr/>
          </p:nvSpPr>
          <p:spPr>
            <a:xfrm>
              <a:off x="10543468" y="3291649"/>
              <a:ext cx="1524942" cy="546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 err="1"/>
                <a:t>Types</a:t>
              </a:r>
              <a:r>
                <a:rPr lang="de-DE" sz="1400" b="1" dirty="0"/>
                <a:t> </a:t>
              </a:r>
              <a:r>
                <a:rPr lang="de-DE" sz="1400" b="1" dirty="0" err="1"/>
                <a:t>of</a:t>
              </a:r>
              <a:r>
                <a:rPr lang="de-DE" sz="1400" b="1" dirty="0"/>
                <a:t> </a:t>
              </a:r>
              <a:r>
                <a:rPr lang="de-DE" sz="1400" b="1" dirty="0" err="1"/>
                <a:t>data</a:t>
              </a:r>
              <a:r>
                <a:rPr lang="de-DE" sz="1400" b="1" dirty="0"/>
                <a:t> </a:t>
              </a:r>
              <a:r>
                <a:rPr lang="de-DE" sz="1400" b="1" dirty="0" err="1"/>
                <a:t>to</a:t>
              </a:r>
              <a:r>
                <a:rPr lang="de-DE" sz="1400" b="1" dirty="0"/>
                <a:t> </a:t>
              </a:r>
              <a:r>
                <a:rPr lang="de-DE" sz="1400" b="1" dirty="0" err="1"/>
                <a:t>be</a:t>
              </a:r>
              <a:r>
                <a:rPr lang="de-DE" sz="1400" b="1" dirty="0"/>
                <a:t> </a:t>
              </a:r>
              <a:r>
                <a:rPr lang="de-DE" sz="1400" b="1" dirty="0" err="1"/>
                <a:t>generated</a:t>
              </a:r>
              <a:endParaRPr lang="de-DE" sz="1400" b="1" dirty="0"/>
            </a:p>
          </p:txBody>
        </p: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E155981A-1EB8-4CC4-A869-2AC279270578}"/>
                </a:ext>
              </a:extLst>
            </p:cNvPr>
            <p:cNvSpPr txBox="1"/>
            <p:nvPr/>
          </p:nvSpPr>
          <p:spPr>
            <a:xfrm>
              <a:off x="10013449" y="4436662"/>
              <a:ext cx="1524942" cy="546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/>
                <a:t>Data</a:t>
              </a:r>
            </a:p>
            <a:p>
              <a:pPr algn="ctr"/>
              <a:r>
                <a:rPr lang="de-DE" sz="1400" b="1" dirty="0" err="1"/>
                <a:t>organisation</a:t>
              </a:r>
              <a:endParaRPr lang="de-DE" sz="1400" b="1" dirty="0"/>
            </a:p>
          </p:txBody>
        </p: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D9A59DD7-DD2B-4115-8991-8D077C2016AE}"/>
                </a:ext>
              </a:extLst>
            </p:cNvPr>
            <p:cNvSpPr txBox="1"/>
            <p:nvPr/>
          </p:nvSpPr>
          <p:spPr>
            <a:xfrm>
              <a:off x="8809387" y="4967426"/>
              <a:ext cx="1524942" cy="546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/>
                <a:t>Administrative and legal </a:t>
              </a:r>
              <a:r>
                <a:rPr lang="de-DE" sz="1400" b="1" dirty="0" err="1"/>
                <a:t>aspects</a:t>
              </a:r>
              <a:endParaRPr lang="de-DE" sz="1400" b="1" dirty="0"/>
            </a:p>
          </p:txBody>
        </p:sp>
        <p:sp>
          <p:nvSpPr>
            <p:cNvPr id="59" name="Textfeld 58">
              <a:extLst>
                <a:ext uri="{FF2B5EF4-FFF2-40B4-BE49-F238E27FC236}">
                  <a16:creationId xmlns:a16="http://schemas.microsoft.com/office/drawing/2014/main" id="{E7D91CF9-30B2-4453-A5E3-91597A2F997A}"/>
                </a:ext>
              </a:extLst>
            </p:cNvPr>
            <p:cNvSpPr txBox="1"/>
            <p:nvPr/>
          </p:nvSpPr>
          <p:spPr>
            <a:xfrm>
              <a:off x="7591335" y="4390789"/>
              <a:ext cx="1564496" cy="771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 err="1"/>
                <a:t>Archiving</a:t>
              </a:r>
              <a:r>
                <a:rPr lang="de-DE" sz="1400" b="1" dirty="0"/>
                <a:t>, </a:t>
              </a:r>
              <a:r>
                <a:rPr lang="de-DE" sz="1400" b="1" dirty="0" err="1"/>
                <a:t>data</a:t>
              </a:r>
              <a:r>
                <a:rPr lang="de-DE" sz="1400" b="1" dirty="0"/>
                <a:t> </a:t>
              </a:r>
              <a:r>
                <a:rPr lang="de-DE" sz="1400" b="1" dirty="0" err="1"/>
                <a:t>transfer</a:t>
              </a:r>
              <a:r>
                <a:rPr lang="de-DE" sz="1400" b="1" dirty="0"/>
                <a:t>, </a:t>
              </a:r>
              <a:r>
                <a:rPr lang="de-DE" sz="1400" b="1" dirty="0" err="1"/>
                <a:t>publication</a:t>
              </a:r>
              <a:endParaRPr lang="de-DE" sz="1400" b="1" dirty="0"/>
            </a:p>
          </p:txBody>
        </p:sp>
        <p:sp>
          <p:nvSpPr>
            <p:cNvPr id="60" name="Textfeld 59">
              <a:extLst>
                <a:ext uri="{FF2B5EF4-FFF2-40B4-BE49-F238E27FC236}">
                  <a16:creationId xmlns:a16="http://schemas.microsoft.com/office/drawing/2014/main" id="{1A0025E9-E41E-47B6-A1DA-01C343EEA101}"/>
                </a:ext>
              </a:extLst>
            </p:cNvPr>
            <p:cNvSpPr txBox="1"/>
            <p:nvPr/>
          </p:nvSpPr>
          <p:spPr>
            <a:xfrm>
              <a:off x="7104648" y="3224861"/>
              <a:ext cx="1564496" cy="546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 err="1"/>
                <a:t>Responsibilites</a:t>
              </a:r>
              <a:r>
                <a:rPr lang="de-DE" sz="1400" b="1" dirty="0"/>
                <a:t> and </a:t>
              </a:r>
              <a:r>
                <a:rPr lang="de-DE" sz="1400" b="1" dirty="0" err="1"/>
                <a:t>duties</a:t>
              </a:r>
              <a:endParaRPr lang="de-DE" sz="1400" b="1" dirty="0"/>
            </a:p>
          </p:txBody>
        </p:sp>
        <p:sp>
          <p:nvSpPr>
            <p:cNvPr id="61" name="Textfeld 60">
              <a:extLst>
                <a:ext uri="{FF2B5EF4-FFF2-40B4-BE49-F238E27FC236}">
                  <a16:creationId xmlns:a16="http://schemas.microsoft.com/office/drawing/2014/main" id="{8BFDDA26-A6FC-42E9-B15D-D55985DEE06E}"/>
                </a:ext>
              </a:extLst>
            </p:cNvPr>
            <p:cNvSpPr txBox="1"/>
            <p:nvPr/>
          </p:nvSpPr>
          <p:spPr>
            <a:xfrm>
              <a:off x="7510465" y="2062057"/>
              <a:ext cx="1564496" cy="5462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400" b="1" dirty="0"/>
                <a:t>Costs and </a:t>
              </a:r>
              <a:r>
                <a:rPr lang="de-DE" sz="1400" b="1" dirty="0" err="1"/>
                <a:t>resources</a:t>
              </a:r>
              <a:endParaRPr lang="de-DE" sz="1400" b="1" dirty="0"/>
            </a:p>
          </p:txBody>
        </p:sp>
        <p:cxnSp>
          <p:nvCxnSpPr>
            <p:cNvPr id="62" name="Gerader Verbinder 61">
              <a:extLst>
                <a:ext uri="{FF2B5EF4-FFF2-40B4-BE49-F238E27FC236}">
                  <a16:creationId xmlns:a16="http://schemas.microsoft.com/office/drawing/2014/main" id="{52BCE7B6-E0FF-4529-8DD1-3D85258AC337}"/>
                </a:ext>
              </a:extLst>
            </p:cNvPr>
            <p:cNvCxnSpPr>
              <a:stCxn id="70" idx="4"/>
              <a:endCxn id="75" idx="0"/>
            </p:cNvCxnSpPr>
            <p:nvPr/>
          </p:nvCxnSpPr>
          <p:spPr>
            <a:xfrm>
              <a:off x="9572755" y="4376784"/>
              <a:ext cx="1563" cy="10410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3" name="Gerader Verbinder 62">
              <a:extLst>
                <a:ext uri="{FF2B5EF4-FFF2-40B4-BE49-F238E27FC236}">
                  <a16:creationId xmlns:a16="http://schemas.microsoft.com/office/drawing/2014/main" id="{0C9C78AC-AD03-43CA-8D87-86207B9672D5}"/>
                </a:ext>
              </a:extLst>
            </p:cNvPr>
            <p:cNvCxnSpPr>
              <a:stCxn id="70" idx="5"/>
              <a:endCxn id="73" idx="1"/>
            </p:cNvCxnSpPr>
            <p:nvPr/>
          </p:nvCxnSpPr>
          <p:spPr>
            <a:xfrm>
              <a:off x="10129188" y="4146056"/>
              <a:ext cx="87839" cy="9621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id="{E8BA6326-0DC7-4536-B0E1-5B4F24594F5C}"/>
                </a:ext>
              </a:extLst>
            </p:cNvPr>
            <p:cNvCxnSpPr>
              <a:cxnSpLocks/>
              <a:stCxn id="70" idx="6"/>
            </p:cNvCxnSpPr>
            <p:nvPr/>
          </p:nvCxnSpPr>
          <p:spPr>
            <a:xfrm flipV="1">
              <a:off x="10359679" y="3587114"/>
              <a:ext cx="115230" cy="1929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id="{07FE12CF-6B7B-4890-A38E-3CBA2A35469C}"/>
                </a:ext>
              </a:extLst>
            </p:cNvPr>
            <p:cNvCxnSpPr>
              <a:stCxn id="78" idx="6"/>
              <a:endCxn id="70" idx="2"/>
            </p:cNvCxnSpPr>
            <p:nvPr/>
          </p:nvCxnSpPr>
          <p:spPr>
            <a:xfrm>
              <a:off x="8669146" y="3588380"/>
              <a:ext cx="116657" cy="663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Gerader Verbinder 65">
              <a:extLst>
                <a:ext uri="{FF2B5EF4-FFF2-40B4-BE49-F238E27FC236}">
                  <a16:creationId xmlns:a16="http://schemas.microsoft.com/office/drawing/2014/main" id="{7B719435-9847-43C9-B226-A48E7FB00033}"/>
                </a:ext>
              </a:extLst>
            </p:cNvPr>
            <p:cNvCxnSpPr>
              <a:stCxn id="72" idx="7"/>
              <a:endCxn id="70" idx="3"/>
            </p:cNvCxnSpPr>
            <p:nvPr/>
          </p:nvCxnSpPr>
          <p:spPr>
            <a:xfrm flipV="1">
              <a:off x="8927030" y="4146056"/>
              <a:ext cx="89262" cy="90557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Gerader Verbinder 66">
              <a:extLst>
                <a:ext uri="{FF2B5EF4-FFF2-40B4-BE49-F238E27FC236}">
                  <a16:creationId xmlns:a16="http://schemas.microsoft.com/office/drawing/2014/main" id="{DBA6E2B4-B5C6-4571-8205-00583158B0C9}"/>
                </a:ext>
              </a:extLst>
            </p:cNvPr>
            <p:cNvCxnSpPr>
              <a:stCxn id="71" idx="5"/>
              <a:endCxn id="70" idx="1"/>
            </p:cNvCxnSpPr>
            <p:nvPr/>
          </p:nvCxnSpPr>
          <p:spPr>
            <a:xfrm>
              <a:off x="8922488" y="2930394"/>
              <a:ext cx="93804" cy="101635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Gerader Verbinder 67">
              <a:extLst>
                <a:ext uri="{FF2B5EF4-FFF2-40B4-BE49-F238E27FC236}">
                  <a16:creationId xmlns:a16="http://schemas.microsoft.com/office/drawing/2014/main" id="{11ABDA72-2F9A-4935-85D1-A8D358B8E916}"/>
                </a:ext>
              </a:extLst>
            </p:cNvPr>
            <p:cNvCxnSpPr>
              <a:stCxn id="76" idx="4"/>
              <a:endCxn id="70" idx="0"/>
            </p:cNvCxnSpPr>
            <p:nvPr/>
          </p:nvCxnSpPr>
          <p:spPr>
            <a:xfrm>
              <a:off x="9571861" y="2689747"/>
              <a:ext cx="881" cy="11156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Gerader Verbinder 68">
              <a:extLst>
                <a:ext uri="{FF2B5EF4-FFF2-40B4-BE49-F238E27FC236}">
                  <a16:creationId xmlns:a16="http://schemas.microsoft.com/office/drawing/2014/main" id="{0499257E-A2CE-400D-8E19-38F3DAFF8383}"/>
                </a:ext>
              </a:extLst>
            </p:cNvPr>
            <p:cNvCxnSpPr>
              <a:stCxn id="74" idx="3"/>
              <a:endCxn id="70" idx="7"/>
            </p:cNvCxnSpPr>
            <p:nvPr/>
          </p:nvCxnSpPr>
          <p:spPr>
            <a:xfrm flipH="1">
              <a:off x="10129190" y="2924068"/>
              <a:ext cx="105421" cy="107961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133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223</Words>
  <Application>Microsoft Office PowerPoint</Application>
  <PresentationFormat>A4-Papier (210 x 297 mm)</PresentationFormat>
  <Paragraphs>65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</vt:lpstr>
      <vt:lpstr>Research Data Management (RDM)</vt:lpstr>
      <vt:lpstr>Research Data Management (RDM)</vt:lpstr>
      <vt:lpstr>Research Data Management (RDM)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Forschungsdaten- management (FDM)</dc:title>
  <dc:creator>Weiglein, Alice</dc:creator>
  <cp:lastModifiedBy>Weiglein, Alice</cp:lastModifiedBy>
  <cp:revision>12</cp:revision>
  <dcterms:created xsi:type="dcterms:W3CDTF">2024-08-28T10:34:41Z</dcterms:created>
  <dcterms:modified xsi:type="dcterms:W3CDTF">2024-08-29T13:01:14Z</dcterms:modified>
</cp:coreProperties>
</file>