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  <p:sldMasterId id="2147483653" r:id="rId2"/>
  </p:sldMasterIdLst>
  <p:notesMasterIdLst>
    <p:notesMasterId r:id="rId13"/>
  </p:notesMasterIdLst>
  <p:handoutMasterIdLst>
    <p:handoutMasterId r:id="rId14"/>
  </p:handoutMasterIdLst>
  <p:sldIdLst>
    <p:sldId id="269" r:id="rId3"/>
    <p:sldId id="319" r:id="rId4"/>
    <p:sldId id="302" r:id="rId5"/>
    <p:sldId id="363" r:id="rId6"/>
    <p:sldId id="365" r:id="rId7"/>
    <p:sldId id="367" r:id="rId8"/>
    <p:sldId id="341" r:id="rId9"/>
    <p:sldId id="339" r:id="rId10"/>
    <p:sldId id="340" r:id="rId11"/>
    <p:sldId id="366" r:id="rId12"/>
  </p:sldIdLst>
  <p:sldSz cx="9144000" cy="6838950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DF7F"/>
    <a:srgbClr val="002D5C"/>
    <a:srgbClr val="D0A800"/>
    <a:srgbClr val="EABD00"/>
    <a:srgbClr val="FFCC00"/>
    <a:srgbClr val="CAA371"/>
    <a:srgbClr val="A5CED8"/>
    <a:srgbClr val="9698CC"/>
    <a:srgbClr val="DEB785"/>
    <a:srgbClr val="A2835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ittlere Formatvorlage 3 - 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15" autoAdjust="0"/>
    <p:restoredTop sz="94703" autoAdjust="0"/>
  </p:normalViewPr>
  <p:slideViewPr>
    <p:cSldViewPr>
      <p:cViewPr varScale="1">
        <p:scale>
          <a:sx n="110" d="100"/>
          <a:sy n="110" d="100"/>
        </p:scale>
        <p:origin x="1626" y="102"/>
      </p:cViewPr>
      <p:guideLst>
        <p:guide orient="horz" pos="2191"/>
        <p:guide pos="2880"/>
      </p:guideLst>
    </p:cSldViewPr>
  </p:slideViewPr>
  <p:outlineViewPr>
    <p:cViewPr>
      <p:scale>
        <a:sx n="33" d="100"/>
        <a:sy n="33" d="100"/>
      </p:scale>
      <p:origin x="0" y="-4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9" d="100"/>
          <a:sy n="89" d="100"/>
        </p:scale>
        <p:origin x="3802" y="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4115F1-73B0-470B-9CCE-6AF632A700EA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0E174BD-C7FC-4A19-871B-48EEE9663B82}">
      <dgm:prSet phldrT="[Text]" custT="1"/>
      <dgm:spPr/>
      <dgm:t>
        <a:bodyPr/>
        <a:lstStyle/>
        <a:p>
          <a:r>
            <a:rPr lang="de-DE" sz="1400" dirty="0"/>
            <a:t>1. Studienjahr</a:t>
          </a:r>
          <a:br>
            <a:rPr lang="de-DE" sz="1400" dirty="0"/>
          </a:br>
          <a:r>
            <a:rPr lang="de-DE" sz="1000" dirty="0"/>
            <a:t>- Vorklinischer Studienabschnitt -Berufsfelderkundung (BFE) „Klasse Hausärzte (m, w, d)“</a:t>
          </a:r>
        </a:p>
      </dgm:t>
    </dgm:pt>
    <dgm:pt modelId="{D666CBC3-2A1C-45AF-8652-8C270815E58B}" type="parTrans" cxnId="{B49F5E1E-58FD-47C5-8B22-61C87ACC6F8B}">
      <dgm:prSet/>
      <dgm:spPr/>
      <dgm:t>
        <a:bodyPr/>
        <a:lstStyle/>
        <a:p>
          <a:endParaRPr lang="de-DE"/>
        </a:p>
      </dgm:t>
    </dgm:pt>
    <dgm:pt modelId="{7E0165F5-BCB6-400F-B68E-DF68A3AD3DE9}" type="sibTrans" cxnId="{B49F5E1E-58FD-47C5-8B22-61C87ACC6F8B}">
      <dgm:prSet/>
      <dgm:spPr/>
      <dgm:t>
        <a:bodyPr/>
        <a:lstStyle/>
        <a:p>
          <a:endParaRPr lang="de-DE"/>
        </a:p>
      </dgm:t>
    </dgm:pt>
    <dgm:pt modelId="{C49AB095-7E9A-4B77-9C25-2AB805B70C60}">
      <dgm:prSet phldrT="[Text]" custT="1"/>
      <dgm:spPr/>
      <dgm:t>
        <a:bodyPr/>
        <a:lstStyle/>
        <a:p>
          <a:r>
            <a:rPr lang="de-DE" sz="1200" dirty="0"/>
            <a:t>1 Seminar </a:t>
          </a:r>
          <a:br>
            <a:rPr lang="de-DE" sz="1200" dirty="0"/>
          </a:br>
          <a:r>
            <a:rPr lang="de-DE" sz="1200" dirty="0"/>
            <a:t>à 2 Lehrstunden </a:t>
          </a:r>
          <a:br>
            <a:rPr lang="de-DE" sz="1200" dirty="0"/>
          </a:br>
          <a:r>
            <a:rPr lang="de-DE" sz="1200" dirty="0"/>
            <a:t>je Semester</a:t>
          </a:r>
        </a:p>
      </dgm:t>
    </dgm:pt>
    <dgm:pt modelId="{3D6B36A2-26FB-4EFD-9A65-1F923121E959}" type="parTrans" cxnId="{13A04819-11C2-409A-86F6-E5A97E73CAF5}">
      <dgm:prSet/>
      <dgm:spPr/>
      <dgm:t>
        <a:bodyPr/>
        <a:lstStyle/>
        <a:p>
          <a:endParaRPr lang="de-DE"/>
        </a:p>
      </dgm:t>
    </dgm:pt>
    <dgm:pt modelId="{C4D4AE87-0C9E-45BE-9AC5-4CE3118AB3B7}" type="sibTrans" cxnId="{13A04819-11C2-409A-86F6-E5A97E73CAF5}">
      <dgm:prSet/>
      <dgm:spPr/>
      <dgm:t>
        <a:bodyPr/>
        <a:lstStyle/>
        <a:p>
          <a:endParaRPr lang="de-DE"/>
        </a:p>
      </dgm:t>
    </dgm:pt>
    <dgm:pt modelId="{0C5AAE8F-B854-4962-9059-037465A45E07}">
      <dgm:prSet phldrT="[Text]" custT="1"/>
      <dgm:spPr/>
      <dgm:t>
        <a:bodyPr/>
        <a:lstStyle/>
        <a:p>
          <a:r>
            <a:rPr lang="de-DE" sz="1200" kern="1200" dirty="0"/>
            <a:t>2 Hospitationen </a:t>
          </a:r>
          <a:br>
            <a:rPr lang="de-DE" sz="1200" kern="1200" dirty="0"/>
          </a:br>
          <a:r>
            <a:rPr lang="de-DE" sz="1200" kern="1200" dirty="0"/>
            <a:t>à </a:t>
          </a:r>
          <a:r>
            <a:rPr lang="de-DE" sz="1200" kern="1000" baseline="0" dirty="0"/>
            <a:t>2,5</a:t>
          </a:r>
          <a:r>
            <a:rPr lang="de-DE" sz="1200" kern="1200" dirty="0"/>
            <a:t> Lehrstunden </a:t>
          </a:r>
          <a:br>
            <a:rPr lang="de-DE" sz="1200" kern="1200" dirty="0"/>
          </a:br>
          <a:r>
            <a:rPr lang="de-DE" sz="1200" kern="1200" dirty="0"/>
            <a:t>je Semester</a:t>
          </a:r>
        </a:p>
      </dgm:t>
    </dgm:pt>
    <dgm:pt modelId="{F53A6639-53E4-453D-AB4D-B2A8BFF583E4}" type="parTrans" cxnId="{53F89F02-6164-45AD-988D-FB589770F6BD}">
      <dgm:prSet/>
      <dgm:spPr/>
      <dgm:t>
        <a:bodyPr/>
        <a:lstStyle/>
        <a:p>
          <a:endParaRPr lang="de-DE"/>
        </a:p>
      </dgm:t>
    </dgm:pt>
    <dgm:pt modelId="{36918CFA-A3C8-4BD7-B83A-8672B44D33C9}" type="sibTrans" cxnId="{53F89F02-6164-45AD-988D-FB589770F6BD}">
      <dgm:prSet/>
      <dgm:spPr/>
      <dgm:t>
        <a:bodyPr/>
        <a:lstStyle/>
        <a:p>
          <a:endParaRPr lang="de-DE"/>
        </a:p>
      </dgm:t>
    </dgm:pt>
    <dgm:pt modelId="{CF67E681-9267-45A3-B3F4-E02A0255F3CC}">
      <dgm:prSet phldrT="[Text]" custT="1"/>
      <dgm:spPr/>
      <dgm:t>
        <a:bodyPr/>
        <a:lstStyle/>
        <a:p>
          <a:r>
            <a:rPr lang="de-DE" sz="1400" dirty="0"/>
            <a:t>2. Studienjahr</a:t>
          </a:r>
          <a:br>
            <a:rPr lang="de-DE" sz="1400" dirty="0"/>
          </a:br>
          <a:r>
            <a:rPr lang="de-DE" sz="1000" dirty="0"/>
            <a:t>- Vorklinischer Studienabschnitt -Vorklinisches Wahlfach „Klasse Hausärzte (m, w, d)“</a:t>
          </a:r>
        </a:p>
      </dgm:t>
    </dgm:pt>
    <dgm:pt modelId="{7104086A-FBCE-4809-B005-413C45A98AA0}" type="parTrans" cxnId="{C7539353-2058-4D0D-8576-37B960F85AC9}">
      <dgm:prSet/>
      <dgm:spPr/>
      <dgm:t>
        <a:bodyPr/>
        <a:lstStyle/>
        <a:p>
          <a:endParaRPr lang="de-DE"/>
        </a:p>
      </dgm:t>
    </dgm:pt>
    <dgm:pt modelId="{1EA87035-0F82-4241-B157-96F4926AF2DF}" type="sibTrans" cxnId="{C7539353-2058-4D0D-8576-37B960F85AC9}">
      <dgm:prSet/>
      <dgm:spPr/>
      <dgm:t>
        <a:bodyPr/>
        <a:lstStyle/>
        <a:p>
          <a:endParaRPr lang="de-DE"/>
        </a:p>
      </dgm:t>
    </dgm:pt>
    <dgm:pt modelId="{E8AF5259-5DCD-4158-AA9A-92CB39575133}">
      <dgm:prSet phldrT="[Text]" custT="1"/>
      <dgm:spPr/>
      <dgm:t>
        <a:bodyPr/>
        <a:lstStyle/>
        <a:p>
          <a:r>
            <a:rPr lang="de-DE" sz="1200" dirty="0"/>
            <a:t>3 Seminare </a:t>
          </a:r>
          <a:br>
            <a:rPr lang="de-DE" sz="1200" dirty="0"/>
          </a:br>
          <a:r>
            <a:rPr lang="de-DE" sz="1200" dirty="0"/>
            <a:t>à 2 Lehrstunden </a:t>
          </a:r>
          <a:br>
            <a:rPr lang="de-DE" sz="1200" dirty="0"/>
          </a:br>
          <a:r>
            <a:rPr lang="de-DE" sz="1200" dirty="0"/>
            <a:t>je Semester</a:t>
          </a:r>
        </a:p>
      </dgm:t>
    </dgm:pt>
    <dgm:pt modelId="{26665A3C-416A-45B6-A1BF-3633D8D0621A}" type="parTrans" cxnId="{8C607BF1-2A26-4973-94CF-F6F4EC74F364}">
      <dgm:prSet/>
      <dgm:spPr/>
      <dgm:t>
        <a:bodyPr/>
        <a:lstStyle/>
        <a:p>
          <a:endParaRPr lang="de-DE"/>
        </a:p>
      </dgm:t>
    </dgm:pt>
    <dgm:pt modelId="{121E20FC-05A1-40BB-8E95-A80CB3D11F63}" type="sibTrans" cxnId="{8C607BF1-2A26-4973-94CF-F6F4EC74F364}">
      <dgm:prSet/>
      <dgm:spPr/>
      <dgm:t>
        <a:bodyPr/>
        <a:lstStyle/>
        <a:p>
          <a:endParaRPr lang="de-DE"/>
        </a:p>
      </dgm:t>
    </dgm:pt>
    <dgm:pt modelId="{61E3C1D2-0B17-45A8-BB81-20B194C00DA8}">
      <dgm:prSet phldrT="[Text]" custT="1"/>
      <dgm:spPr/>
      <dgm:t>
        <a:bodyPr/>
        <a:lstStyle/>
        <a:p>
          <a:r>
            <a:rPr lang="de-DE" sz="1200" dirty="0"/>
            <a:t>2 Hospitationen </a:t>
          </a:r>
          <a:br>
            <a:rPr lang="de-DE" sz="1200" dirty="0"/>
          </a:br>
          <a:r>
            <a:rPr lang="de-DE" sz="1200" dirty="0"/>
            <a:t>à 4 Lehrstunden </a:t>
          </a:r>
          <a:br>
            <a:rPr lang="de-DE" sz="1200" dirty="0"/>
          </a:br>
          <a:r>
            <a:rPr lang="de-DE" sz="1200" dirty="0"/>
            <a:t>je Semester </a:t>
          </a:r>
        </a:p>
      </dgm:t>
    </dgm:pt>
    <dgm:pt modelId="{244F10D1-2920-47CB-835D-4A68B69965E7}" type="parTrans" cxnId="{B011F6B5-908E-4580-86AA-789962F1BF74}">
      <dgm:prSet/>
      <dgm:spPr/>
      <dgm:t>
        <a:bodyPr/>
        <a:lstStyle/>
        <a:p>
          <a:endParaRPr lang="de-DE"/>
        </a:p>
      </dgm:t>
    </dgm:pt>
    <dgm:pt modelId="{7B1E5969-F525-4D87-9E1E-001CA85BA9FA}" type="sibTrans" cxnId="{B011F6B5-908E-4580-86AA-789962F1BF74}">
      <dgm:prSet/>
      <dgm:spPr/>
      <dgm:t>
        <a:bodyPr/>
        <a:lstStyle/>
        <a:p>
          <a:endParaRPr lang="de-DE"/>
        </a:p>
      </dgm:t>
    </dgm:pt>
    <dgm:pt modelId="{8EA83D33-CAD3-4FCF-9ADD-3C25C4F0251E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de-DE" sz="1400" dirty="0"/>
            <a:t>3.-5. Studienjahr</a:t>
          </a:r>
        </a:p>
        <a:p>
          <a:pPr>
            <a:spcAft>
              <a:spcPct val="35000"/>
            </a:spcAft>
          </a:pPr>
          <a:r>
            <a:rPr lang="de-DE" sz="1000" dirty="0"/>
            <a:t>- Klinischer </a:t>
          </a:r>
          <a:br>
            <a:rPr lang="de-DE" sz="1000" dirty="0"/>
          </a:br>
          <a:r>
            <a:rPr lang="de-DE" sz="1000" dirty="0"/>
            <a:t>Studienabschnitt - </a:t>
          </a:r>
          <a:br>
            <a:rPr lang="de-DE" sz="1000" dirty="0"/>
          </a:br>
          <a:r>
            <a:rPr lang="de-DE" sz="1000" dirty="0"/>
            <a:t>Klinisches Wahlfach </a:t>
          </a:r>
          <a:br>
            <a:rPr lang="de-DE" sz="1000" dirty="0"/>
          </a:br>
          <a:r>
            <a:rPr lang="de-DE" sz="1000" dirty="0"/>
            <a:t>„Klasse Hausärzte (m, w, d)“</a:t>
          </a:r>
        </a:p>
      </dgm:t>
    </dgm:pt>
    <dgm:pt modelId="{E2388668-C14E-4BAB-B6FE-2845A472F46B}" type="parTrans" cxnId="{20F5BD8C-831E-43D2-8740-1B446629E5D6}">
      <dgm:prSet/>
      <dgm:spPr/>
      <dgm:t>
        <a:bodyPr/>
        <a:lstStyle/>
        <a:p>
          <a:endParaRPr lang="de-DE"/>
        </a:p>
      </dgm:t>
    </dgm:pt>
    <dgm:pt modelId="{A8EACC90-D171-408F-B16F-5C39EB549AF8}" type="sibTrans" cxnId="{20F5BD8C-831E-43D2-8740-1B446629E5D6}">
      <dgm:prSet/>
      <dgm:spPr/>
      <dgm:t>
        <a:bodyPr/>
        <a:lstStyle/>
        <a:p>
          <a:endParaRPr lang="de-DE"/>
        </a:p>
      </dgm:t>
    </dgm:pt>
    <dgm:pt modelId="{34EAD8D0-3335-4AB2-989C-F59836C5AE88}">
      <dgm:prSet phldrT="[Text]" custT="1"/>
      <dgm:spPr/>
      <dgm:t>
        <a:bodyPr/>
        <a:lstStyle/>
        <a:p>
          <a:r>
            <a:rPr lang="de-DE" sz="1200" dirty="0"/>
            <a:t>2 Seminare </a:t>
          </a:r>
          <a:br>
            <a:rPr lang="de-DE" sz="1200" dirty="0"/>
          </a:br>
          <a:r>
            <a:rPr lang="de-DE" sz="1200" dirty="0"/>
            <a:t>à 2 Lehrstunden </a:t>
          </a:r>
          <a:br>
            <a:rPr lang="de-DE" sz="1200" dirty="0"/>
          </a:br>
          <a:r>
            <a:rPr lang="de-DE" sz="1200" dirty="0"/>
            <a:t>je Semester</a:t>
          </a:r>
        </a:p>
      </dgm:t>
    </dgm:pt>
    <dgm:pt modelId="{067627C6-7D51-4937-B39A-308716A10D0E}" type="parTrans" cxnId="{0F49BAEF-3AD4-4B1B-87A9-B85F921265F2}">
      <dgm:prSet/>
      <dgm:spPr/>
      <dgm:t>
        <a:bodyPr/>
        <a:lstStyle/>
        <a:p>
          <a:endParaRPr lang="de-DE"/>
        </a:p>
      </dgm:t>
    </dgm:pt>
    <dgm:pt modelId="{EE2291E4-AFED-4324-B530-BF156DE9B0B5}" type="sibTrans" cxnId="{0F49BAEF-3AD4-4B1B-87A9-B85F921265F2}">
      <dgm:prSet/>
      <dgm:spPr/>
      <dgm:t>
        <a:bodyPr/>
        <a:lstStyle/>
        <a:p>
          <a:endParaRPr lang="de-DE"/>
        </a:p>
      </dgm:t>
    </dgm:pt>
    <dgm:pt modelId="{915938DA-A6EB-4437-8CCB-DF996D1EA426}">
      <dgm:prSet phldrT="[Text]" custT="1"/>
      <dgm:spPr/>
      <dgm:t>
        <a:bodyPr/>
        <a:lstStyle/>
        <a:p>
          <a:r>
            <a:rPr lang="de-DE" sz="1200" dirty="0"/>
            <a:t>2 Hospitationen </a:t>
          </a:r>
          <a:br>
            <a:rPr lang="de-DE" sz="1200" dirty="0"/>
          </a:br>
          <a:r>
            <a:rPr lang="de-DE" sz="1200" dirty="0"/>
            <a:t>à 3 Lehrstunden </a:t>
          </a:r>
          <a:br>
            <a:rPr lang="de-DE" sz="1200" dirty="0"/>
          </a:br>
          <a:r>
            <a:rPr lang="de-DE" sz="1200" dirty="0"/>
            <a:t>je Semester</a:t>
          </a:r>
        </a:p>
      </dgm:t>
    </dgm:pt>
    <dgm:pt modelId="{7019B99F-7828-4BA6-912E-793E7973B51C}" type="parTrans" cxnId="{42CCED7C-0D0B-4F82-91DD-D971D73FCB2E}">
      <dgm:prSet/>
      <dgm:spPr/>
      <dgm:t>
        <a:bodyPr/>
        <a:lstStyle/>
        <a:p>
          <a:endParaRPr lang="de-DE"/>
        </a:p>
      </dgm:t>
    </dgm:pt>
    <dgm:pt modelId="{3A120E6A-A129-40AE-9E13-E488FC48E57F}" type="sibTrans" cxnId="{42CCED7C-0D0B-4F82-91DD-D971D73FCB2E}">
      <dgm:prSet/>
      <dgm:spPr/>
      <dgm:t>
        <a:bodyPr/>
        <a:lstStyle/>
        <a:p>
          <a:endParaRPr lang="de-DE"/>
        </a:p>
      </dgm:t>
    </dgm:pt>
    <dgm:pt modelId="{2943F7D0-AE8C-44A8-9099-DC49ACCE7AAC}" type="pres">
      <dgm:prSet presAssocID="{1D4115F1-73B0-470B-9CCE-6AF632A700EA}" presName="Name0" presStyleCnt="0">
        <dgm:presLayoutVars>
          <dgm:chPref val="3"/>
          <dgm:dir/>
          <dgm:animLvl val="lvl"/>
          <dgm:resizeHandles/>
        </dgm:presLayoutVars>
      </dgm:prSet>
      <dgm:spPr/>
    </dgm:pt>
    <dgm:pt modelId="{3A88A0CA-3BE3-49AC-8431-4D4E4ADB1261}" type="pres">
      <dgm:prSet presAssocID="{90E174BD-C7FC-4A19-871B-48EEE9663B82}" presName="horFlow" presStyleCnt="0"/>
      <dgm:spPr/>
    </dgm:pt>
    <dgm:pt modelId="{C79B5806-21E7-45BA-9657-4099478971D7}" type="pres">
      <dgm:prSet presAssocID="{90E174BD-C7FC-4A19-871B-48EEE9663B82}" presName="bigChev" presStyleLbl="node1" presStyleIdx="0" presStyleCnt="3" custScaleX="106759" custLinFactNeighborX="-9398"/>
      <dgm:spPr/>
    </dgm:pt>
    <dgm:pt modelId="{AB38A5F5-EE63-4A26-A1F2-59F1B5A5FC91}" type="pres">
      <dgm:prSet presAssocID="{3D6B36A2-26FB-4EFD-9A65-1F923121E959}" presName="parTrans" presStyleCnt="0"/>
      <dgm:spPr/>
    </dgm:pt>
    <dgm:pt modelId="{11D1BF2A-ABBF-49F5-B824-733645A5C1C4}" type="pres">
      <dgm:prSet presAssocID="{C49AB095-7E9A-4B77-9C25-2AB805B70C60}" presName="node" presStyleLbl="alignAccFollowNode1" presStyleIdx="0" presStyleCnt="6" custScaleX="108753" custLinFactNeighborX="-3020" custLinFactNeighborY="565">
        <dgm:presLayoutVars>
          <dgm:bulletEnabled val="1"/>
        </dgm:presLayoutVars>
      </dgm:prSet>
      <dgm:spPr/>
    </dgm:pt>
    <dgm:pt modelId="{83A2A5CA-2F26-4D45-865B-685A1564D622}" type="pres">
      <dgm:prSet presAssocID="{C4D4AE87-0C9E-45BE-9AC5-4CE3118AB3B7}" presName="sibTrans" presStyleCnt="0"/>
      <dgm:spPr/>
    </dgm:pt>
    <dgm:pt modelId="{4B0A629C-8346-4B74-8692-662EF38B1FC5}" type="pres">
      <dgm:prSet presAssocID="{0C5AAE8F-B854-4962-9059-037465A45E07}" presName="node" presStyleLbl="alignAccFollowNode1" presStyleIdx="1" presStyleCnt="6" custScaleX="108753" custLinFactNeighborX="-3020" custLinFactNeighborY="565">
        <dgm:presLayoutVars>
          <dgm:bulletEnabled val="1"/>
        </dgm:presLayoutVars>
      </dgm:prSet>
      <dgm:spPr/>
    </dgm:pt>
    <dgm:pt modelId="{D7D4A379-21F8-43FF-BF0D-64B8BFCA366E}" type="pres">
      <dgm:prSet presAssocID="{90E174BD-C7FC-4A19-871B-48EEE9663B82}" presName="vSp" presStyleCnt="0"/>
      <dgm:spPr/>
    </dgm:pt>
    <dgm:pt modelId="{414CA97E-09B9-4401-901F-9E925D940F5B}" type="pres">
      <dgm:prSet presAssocID="{CF67E681-9267-45A3-B3F4-E02A0255F3CC}" presName="horFlow" presStyleCnt="0"/>
      <dgm:spPr/>
    </dgm:pt>
    <dgm:pt modelId="{D61F72FB-0C0C-44DA-8AE0-161FD6701946}" type="pres">
      <dgm:prSet presAssocID="{CF67E681-9267-45A3-B3F4-E02A0255F3CC}" presName="bigChev" presStyleLbl="node1" presStyleIdx="1" presStyleCnt="3" custScaleX="106759" custLinFactNeighborX="-9398"/>
      <dgm:spPr/>
    </dgm:pt>
    <dgm:pt modelId="{55E9A651-A264-4F2A-9485-AF68863A4532}" type="pres">
      <dgm:prSet presAssocID="{26665A3C-416A-45B6-A1BF-3633D8D0621A}" presName="parTrans" presStyleCnt="0"/>
      <dgm:spPr/>
    </dgm:pt>
    <dgm:pt modelId="{BED8228A-C54C-45BC-BFC9-6E9C1D6C4835}" type="pres">
      <dgm:prSet presAssocID="{E8AF5259-5DCD-4158-AA9A-92CB39575133}" presName="node" presStyleLbl="alignAccFollowNode1" presStyleIdx="2" presStyleCnt="6" custScaleX="108753" custLinFactNeighborX="-3020" custLinFactNeighborY="565">
        <dgm:presLayoutVars>
          <dgm:bulletEnabled val="1"/>
        </dgm:presLayoutVars>
      </dgm:prSet>
      <dgm:spPr/>
    </dgm:pt>
    <dgm:pt modelId="{111238A8-EA8B-4DDE-A27F-A0A467D3F850}" type="pres">
      <dgm:prSet presAssocID="{121E20FC-05A1-40BB-8E95-A80CB3D11F63}" presName="sibTrans" presStyleCnt="0"/>
      <dgm:spPr/>
    </dgm:pt>
    <dgm:pt modelId="{54B9DC1C-2F5C-48D6-BEEB-815FFB8B33FF}" type="pres">
      <dgm:prSet presAssocID="{61E3C1D2-0B17-45A8-BB81-20B194C00DA8}" presName="node" presStyleLbl="alignAccFollowNode1" presStyleIdx="3" presStyleCnt="6" custScaleX="108753" custLinFactNeighborX="-3020" custLinFactNeighborY="565">
        <dgm:presLayoutVars>
          <dgm:bulletEnabled val="1"/>
        </dgm:presLayoutVars>
      </dgm:prSet>
      <dgm:spPr/>
    </dgm:pt>
    <dgm:pt modelId="{AD174DF0-AE6C-4035-BFFD-56D3F3D71327}" type="pres">
      <dgm:prSet presAssocID="{CF67E681-9267-45A3-B3F4-E02A0255F3CC}" presName="vSp" presStyleCnt="0"/>
      <dgm:spPr/>
    </dgm:pt>
    <dgm:pt modelId="{06CEE869-1827-4204-B4E4-7B5EBDA49390}" type="pres">
      <dgm:prSet presAssocID="{8EA83D33-CAD3-4FCF-9ADD-3C25C4F0251E}" presName="horFlow" presStyleCnt="0"/>
      <dgm:spPr/>
    </dgm:pt>
    <dgm:pt modelId="{EE6ABDEE-2E0F-497E-91F7-D73B1BA0C65C}" type="pres">
      <dgm:prSet presAssocID="{8EA83D33-CAD3-4FCF-9ADD-3C25C4F0251E}" presName="bigChev" presStyleLbl="node1" presStyleIdx="2" presStyleCnt="3" custScaleX="106759" custLinFactNeighborX="-9398"/>
      <dgm:spPr/>
    </dgm:pt>
    <dgm:pt modelId="{6E006294-4305-45E6-9FD6-9F5D2EF76CB7}" type="pres">
      <dgm:prSet presAssocID="{067627C6-7D51-4937-B39A-308716A10D0E}" presName="parTrans" presStyleCnt="0"/>
      <dgm:spPr/>
    </dgm:pt>
    <dgm:pt modelId="{B30A06D1-9B45-4AB5-8947-D9C9C1635E27}" type="pres">
      <dgm:prSet presAssocID="{34EAD8D0-3335-4AB2-989C-F59836C5AE88}" presName="node" presStyleLbl="alignAccFollowNode1" presStyleIdx="4" presStyleCnt="6" custScaleX="108753" custLinFactNeighborX="-3020" custLinFactNeighborY="565">
        <dgm:presLayoutVars>
          <dgm:bulletEnabled val="1"/>
        </dgm:presLayoutVars>
      </dgm:prSet>
      <dgm:spPr/>
    </dgm:pt>
    <dgm:pt modelId="{EEBE8238-0F3A-4F8A-8292-F9AFE392F579}" type="pres">
      <dgm:prSet presAssocID="{EE2291E4-AFED-4324-B530-BF156DE9B0B5}" presName="sibTrans" presStyleCnt="0"/>
      <dgm:spPr/>
    </dgm:pt>
    <dgm:pt modelId="{570BE0EC-6A3B-430E-A498-27F50364735B}" type="pres">
      <dgm:prSet presAssocID="{915938DA-A6EB-4437-8CCB-DF996D1EA426}" presName="node" presStyleLbl="alignAccFollowNode1" presStyleIdx="5" presStyleCnt="6" custScaleX="108753">
        <dgm:presLayoutVars>
          <dgm:bulletEnabled val="1"/>
        </dgm:presLayoutVars>
      </dgm:prSet>
      <dgm:spPr/>
    </dgm:pt>
  </dgm:ptLst>
  <dgm:cxnLst>
    <dgm:cxn modelId="{53F89F02-6164-45AD-988D-FB589770F6BD}" srcId="{90E174BD-C7FC-4A19-871B-48EEE9663B82}" destId="{0C5AAE8F-B854-4962-9059-037465A45E07}" srcOrd="1" destOrd="0" parTransId="{F53A6639-53E4-453D-AB4D-B2A8BFF583E4}" sibTransId="{36918CFA-A3C8-4BD7-B83A-8672B44D33C9}"/>
    <dgm:cxn modelId="{13A04819-11C2-409A-86F6-E5A97E73CAF5}" srcId="{90E174BD-C7FC-4A19-871B-48EEE9663B82}" destId="{C49AB095-7E9A-4B77-9C25-2AB805B70C60}" srcOrd="0" destOrd="0" parTransId="{3D6B36A2-26FB-4EFD-9A65-1F923121E959}" sibTransId="{C4D4AE87-0C9E-45BE-9AC5-4CE3118AB3B7}"/>
    <dgm:cxn modelId="{B49F5E1E-58FD-47C5-8B22-61C87ACC6F8B}" srcId="{1D4115F1-73B0-470B-9CCE-6AF632A700EA}" destId="{90E174BD-C7FC-4A19-871B-48EEE9663B82}" srcOrd="0" destOrd="0" parTransId="{D666CBC3-2A1C-45AF-8652-8C270815E58B}" sibTransId="{7E0165F5-BCB6-400F-B68E-DF68A3AD3DE9}"/>
    <dgm:cxn modelId="{DF06411E-6B76-4C44-991F-B333E727144D}" type="presOf" srcId="{61E3C1D2-0B17-45A8-BB81-20B194C00DA8}" destId="{54B9DC1C-2F5C-48D6-BEEB-815FFB8B33FF}" srcOrd="0" destOrd="0" presId="urn:microsoft.com/office/officeart/2005/8/layout/lProcess3"/>
    <dgm:cxn modelId="{7DF3A13F-64F7-4417-B357-7950D2D5B802}" type="presOf" srcId="{34EAD8D0-3335-4AB2-989C-F59836C5AE88}" destId="{B30A06D1-9B45-4AB5-8947-D9C9C1635E27}" srcOrd="0" destOrd="0" presId="urn:microsoft.com/office/officeart/2005/8/layout/lProcess3"/>
    <dgm:cxn modelId="{F6794540-6C43-4BB8-8BF6-1357858B10F0}" type="presOf" srcId="{915938DA-A6EB-4437-8CCB-DF996D1EA426}" destId="{570BE0EC-6A3B-430E-A498-27F50364735B}" srcOrd="0" destOrd="0" presId="urn:microsoft.com/office/officeart/2005/8/layout/lProcess3"/>
    <dgm:cxn modelId="{C7539353-2058-4D0D-8576-37B960F85AC9}" srcId="{1D4115F1-73B0-470B-9CCE-6AF632A700EA}" destId="{CF67E681-9267-45A3-B3F4-E02A0255F3CC}" srcOrd="1" destOrd="0" parTransId="{7104086A-FBCE-4809-B005-413C45A98AA0}" sibTransId="{1EA87035-0F82-4241-B157-96F4926AF2DF}"/>
    <dgm:cxn modelId="{42CCED7C-0D0B-4F82-91DD-D971D73FCB2E}" srcId="{8EA83D33-CAD3-4FCF-9ADD-3C25C4F0251E}" destId="{915938DA-A6EB-4437-8CCB-DF996D1EA426}" srcOrd="1" destOrd="0" parTransId="{7019B99F-7828-4BA6-912E-793E7973B51C}" sibTransId="{3A120E6A-A129-40AE-9E13-E488FC48E57F}"/>
    <dgm:cxn modelId="{6C49B785-8EA5-4067-B7B8-4651B01BFD6F}" type="presOf" srcId="{90E174BD-C7FC-4A19-871B-48EEE9663B82}" destId="{C79B5806-21E7-45BA-9657-4099478971D7}" srcOrd="0" destOrd="0" presId="urn:microsoft.com/office/officeart/2005/8/layout/lProcess3"/>
    <dgm:cxn modelId="{20F5BD8C-831E-43D2-8740-1B446629E5D6}" srcId="{1D4115F1-73B0-470B-9CCE-6AF632A700EA}" destId="{8EA83D33-CAD3-4FCF-9ADD-3C25C4F0251E}" srcOrd="2" destOrd="0" parTransId="{E2388668-C14E-4BAB-B6FE-2845A472F46B}" sibTransId="{A8EACC90-D171-408F-B16F-5C39EB549AF8}"/>
    <dgm:cxn modelId="{0B8A0F91-B516-44B4-9296-F855519D3FDF}" type="presOf" srcId="{C49AB095-7E9A-4B77-9C25-2AB805B70C60}" destId="{11D1BF2A-ABBF-49F5-B824-733645A5C1C4}" srcOrd="0" destOrd="0" presId="urn:microsoft.com/office/officeart/2005/8/layout/lProcess3"/>
    <dgm:cxn modelId="{382D19A1-8364-401B-BCCB-D0ED9F868D44}" type="presOf" srcId="{E8AF5259-5DCD-4158-AA9A-92CB39575133}" destId="{BED8228A-C54C-45BC-BFC9-6E9C1D6C4835}" srcOrd="0" destOrd="0" presId="urn:microsoft.com/office/officeart/2005/8/layout/lProcess3"/>
    <dgm:cxn modelId="{4F5AC3A5-75D8-464C-86AD-8A25FD86C469}" type="presOf" srcId="{1D4115F1-73B0-470B-9CCE-6AF632A700EA}" destId="{2943F7D0-AE8C-44A8-9099-DC49ACCE7AAC}" srcOrd="0" destOrd="0" presId="urn:microsoft.com/office/officeart/2005/8/layout/lProcess3"/>
    <dgm:cxn modelId="{B011F6B5-908E-4580-86AA-789962F1BF74}" srcId="{CF67E681-9267-45A3-B3F4-E02A0255F3CC}" destId="{61E3C1D2-0B17-45A8-BB81-20B194C00DA8}" srcOrd="1" destOrd="0" parTransId="{244F10D1-2920-47CB-835D-4A68B69965E7}" sibTransId="{7B1E5969-F525-4D87-9E1E-001CA85BA9FA}"/>
    <dgm:cxn modelId="{975DDEC4-6B5D-4130-878C-5A525E62D825}" type="presOf" srcId="{0C5AAE8F-B854-4962-9059-037465A45E07}" destId="{4B0A629C-8346-4B74-8692-662EF38B1FC5}" srcOrd="0" destOrd="0" presId="urn:microsoft.com/office/officeart/2005/8/layout/lProcess3"/>
    <dgm:cxn modelId="{206A85C5-DDFB-4984-8E94-F9D90E8152E5}" type="presOf" srcId="{8EA83D33-CAD3-4FCF-9ADD-3C25C4F0251E}" destId="{EE6ABDEE-2E0F-497E-91F7-D73B1BA0C65C}" srcOrd="0" destOrd="0" presId="urn:microsoft.com/office/officeart/2005/8/layout/lProcess3"/>
    <dgm:cxn modelId="{0F49BAEF-3AD4-4B1B-87A9-B85F921265F2}" srcId="{8EA83D33-CAD3-4FCF-9ADD-3C25C4F0251E}" destId="{34EAD8D0-3335-4AB2-989C-F59836C5AE88}" srcOrd="0" destOrd="0" parTransId="{067627C6-7D51-4937-B39A-308716A10D0E}" sibTransId="{EE2291E4-AFED-4324-B530-BF156DE9B0B5}"/>
    <dgm:cxn modelId="{8C607BF1-2A26-4973-94CF-F6F4EC74F364}" srcId="{CF67E681-9267-45A3-B3F4-E02A0255F3CC}" destId="{E8AF5259-5DCD-4158-AA9A-92CB39575133}" srcOrd="0" destOrd="0" parTransId="{26665A3C-416A-45B6-A1BF-3633D8D0621A}" sibTransId="{121E20FC-05A1-40BB-8E95-A80CB3D11F63}"/>
    <dgm:cxn modelId="{B62FD3FC-D451-494F-823A-65C5212542CC}" type="presOf" srcId="{CF67E681-9267-45A3-B3F4-E02A0255F3CC}" destId="{D61F72FB-0C0C-44DA-8AE0-161FD6701946}" srcOrd="0" destOrd="0" presId="urn:microsoft.com/office/officeart/2005/8/layout/lProcess3"/>
    <dgm:cxn modelId="{D5C02047-0CC0-402D-BA6B-B42576D35412}" type="presParOf" srcId="{2943F7D0-AE8C-44A8-9099-DC49ACCE7AAC}" destId="{3A88A0CA-3BE3-49AC-8431-4D4E4ADB1261}" srcOrd="0" destOrd="0" presId="urn:microsoft.com/office/officeart/2005/8/layout/lProcess3"/>
    <dgm:cxn modelId="{F16BD00F-846F-4490-B549-0CFB2A8E2147}" type="presParOf" srcId="{3A88A0CA-3BE3-49AC-8431-4D4E4ADB1261}" destId="{C79B5806-21E7-45BA-9657-4099478971D7}" srcOrd="0" destOrd="0" presId="urn:microsoft.com/office/officeart/2005/8/layout/lProcess3"/>
    <dgm:cxn modelId="{9E504853-5FC2-4040-8368-26D9F2EA1F8C}" type="presParOf" srcId="{3A88A0CA-3BE3-49AC-8431-4D4E4ADB1261}" destId="{AB38A5F5-EE63-4A26-A1F2-59F1B5A5FC91}" srcOrd="1" destOrd="0" presId="urn:microsoft.com/office/officeart/2005/8/layout/lProcess3"/>
    <dgm:cxn modelId="{F8CB9732-7A07-4661-98EC-F9E4CFABC9F5}" type="presParOf" srcId="{3A88A0CA-3BE3-49AC-8431-4D4E4ADB1261}" destId="{11D1BF2A-ABBF-49F5-B824-733645A5C1C4}" srcOrd="2" destOrd="0" presId="urn:microsoft.com/office/officeart/2005/8/layout/lProcess3"/>
    <dgm:cxn modelId="{09AE5458-507B-4BDB-9648-7BDD740AB944}" type="presParOf" srcId="{3A88A0CA-3BE3-49AC-8431-4D4E4ADB1261}" destId="{83A2A5CA-2F26-4D45-865B-685A1564D622}" srcOrd="3" destOrd="0" presId="urn:microsoft.com/office/officeart/2005/8/layout/lProcess3"/>
    <dgm:cxn modelId="{7F68069E-45E3-4F8A-A9E3-BFB6DB0AC311}" type="presParOf" srcId="{3A88A0CA-3BE3-49AC-8431-4D4E4ADB1261}" destId="{4B0A629C-8346-4B74-8692-662EF38B1FC5}" srcOrd="4" destOrd="0" presId="urn:microsoft.com/office/officeart/2005/8/layout/lProcess3"/>
    <dgm:cxn modelId="{E10DD6F5-3B05-45A4-B2FF-77EC65659B12}" type="presParOf" srcId="{2943F7D0-AE8C-44A8-9099-DC49ACCE7AAC}" destId="{D7D4A379-21F8-43FF-BF0D-64B8BFCA366E}" srcOrd="1" destOrd="0" presId="urn:microsoft.com/office/officeart/2005/8/layout/lProcess3"/>
    <dgm:cxn modelId="{FD1F9FC8-E58E-4224-846B-070C7A81A5C6}" type="presParOf" srcId="{2943F7D0-AE8C-44A8-9099-DC49ACCE7AAC}" destId="{414CA97E-09B9-4401-901F-9E925D940F5B}" srcOrd="2" destOrd="0" presId="urn:microsoft.com/office/officeart/2005/8/layout/lProcess3"/>
    <dgm:cxn modelId="{D1A47542-EA0A-4DE7-B91D-542284630368}" type="presParOf" srcId="{414CA97E-09B9-4401-901F-9E925D940F5B}" destId="{D61F72FB-0C0C-44DA-8AE0-161FD6701946}" srcOrd="0" destOrd="0" presId="urn:microsoft.com/office/officeart/2005/8/layout/lProcess3"/>
    <dgm:cxn modelId="{C45114E4-39DF-4DB8-8467-E5FEB5FA9B5F}" type="presParOf" srcId="{414CA97E-09B9-4401-901F-9E925D940F5B}" destId="{55E9A651-A264-4F2A-9485-AF68863A4532}" srcOrd="1" destOrd="0" presId="urn:microsoft.com/office/officeart/2005/8/layout/lProcess3"/>
    <dgm:cxn modelId="{B83F748F-C2AE-45A1-809B-88DFD51E3536}" type="presParOf" srcId="{414CA97E-09B9-4401-901F-9E925D940F5B}" destId="{BED8228A-C54C-45BC-BFC9-6E9C1D6C4835}" srcOrd="2" destOrd="0" presId="urn:microsoft.com/office/officeart/2005/8/layout/lProcess3"/>
    <dgm:cxn modelId="{1D4B27B3-92BD-4D8F-A078-847C0EFBA7E7}" type="presParOf" srcId="{414CA97E-09B9-4401-901F-9E925D940F5B}" destId="{111238A8-EA8B-4DDE-A27F-A0A467D3F850}" srcOrd="3" destOrd="0" presId="urn:microsoft.com/office/officeart/2005/8/layout/lProcess3"/>
    <dgm:cxn modelId="{8EC369F0-676C-4003-9AB5-AF70784B40FA}" type="presParOf" srcId="{414CA97E-09B9-4401-901F-9E925D940F5B}" destId="{54B9DC1C-2F5C-48D6-BEEB-815FFB8B33FF}" srcOrd="4" destOrd="0" presId="urn:microsoft.com/office/officeart/2005/8/layout/lProcess3"/>
    <dgm:cxn modelId="{0BCFDFDF-36D1-4A2A-84E1-D8D7AFB96198}" type="presParOf" srcId="{2943F7D0-AE8C-44A8-9099-DC49ACCE7AAC}" destId="{AD174DF0-AE6C-4035-BFFD-56D3F3D71327}" srcOrd="3" destOrd="0" presId="urn:microsoft.com/office/officeart/2005/8/layout/lProcess3"/>
    <dgm:cxn modelId="{58F60462-A5CE-47EE-989D-DE70D97F0B21}" type="presParOf" srcId="{2943F7D0-AE8C-44A8-9099-DC49ACCE7AAC}" destId="{06CEE869-1827-4204-B4E4-7B5EBDA49390}" srcOrd="4" destOrd="0" presId="urn:microsoft.com/office/officeart/2005/8/layout/lProcess3"/>
    <dgm:cxn modelId="{D79FF62B-B859-4DCB-975F-52CDE6DC7665}" type="presParOf" srcId="{06CEE869-1827-4204-B4E4-7B5EBDA49390}" destId="{EE6ABDEE-2E0F-497E-91F7-D73B1BA0C65C}" srcOrd="0" destOrd="0" presId="urn:microsoft.com/office/officeart/2005/8/layout/lProcess3"/>
    <dgm:cxn modelId="{551E21DC-B318-4CC6-98AE-C3FD7DEC0CEC}" type="presParOf" srcId="{06CEE869-1827-4204-B4E4-7B5EBDA49390}" destId="{6E006294-4305-45E6-9FD6-9F5D2EF76CB7}" srcOrd="1" destOrd="0" presId="urn:microsoft.com/office/officeart/2005/8/layout/lProcess3"/>
    <dgm:cxn modelId="{EB727E5D-872E-44B1-B386-C6EA6DC1C7F0}" type="presParOf" srcId="{06CEE869-1827-4204-B4E4-7B5EBDA49390}" destId="{B30A06D1-9B45-4AB5-8947-D9C9C1635E27}" srcOrd="2" destOrd="0" presId="urn:microsoft.com/office/officeart/2005/8/layout/lProcess3"/>
    <dgm:cxn modelId="{9881595F-EA6C-45A9-BBE9-958BE1E3D450}" type="presParOf" srcId="{06CEE869-1827-4204-B4E4-7B5EBDA49390}" destId="{EEBE8238-0F3A-4F8A-8292-F9AFE392F579}" srcOrd="3" destOrd="0" presId="urn:microsoft.com/office/officeart/2005/8/layout/lProcess3"/>
    <dgm:cxn modelId="{6E2AD4D7-0DFC-4AF6-B75C-4483DD5F2B75}" type="presParOf" srcId="{06CEE869-1827-4204-B4E4-7B5EBDA49390}" destId="{570BE0EC-6A3B-430E-A498-27F50364735B}" srcOrd="4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79B5806-21E7-45BA-9657-4099478971D7}">
      <dsp:nvSpPr>
        <dsp:cNvPr id="0" name=""/>
        <dsp:cNvSpPr/>
      </dsp:nvSpPr>
      <dsp:spPr>
        <a:xfrm>
          <a:off x="108690" y="2002"/>
          <a:ext cx="2464048" cy="92321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1. Studienjahr</a:t>
          </a:r>
          <a:br>
            <a:rPr lang="de-DE" sz="1400" kern="1200" dirty="0"/>
          </a:br>
          <a:r>
            <a:rPr lang="de-DE" sz="1000" kern="1200" dirty="0"/>
            <a:t>- Vorklinischer Studienabschnitt -Berufsfelderkundung (BFE) „Klasse Hausärzte (m, w, d)“</a:t>
          </a:r>
        </a:p>
      </dsp:txBody>
      <dsp:txXfrm>
        <a:off x="570300" y="2002"/>
        <a:ext cx="1540829" cy="923219"/>
      </dsp:txXfrm>
    </dsp:sp>
    <dsp:sp modelId="{11D1BF2A-ABBF-49F5-B824-733645A5C1C4}">
      <dsp:nvSpPr>
        <dsp:cNvPr id="0" name=""/>
        <dsp:cNvSpPr/>
      </dsp:nvSpPr>
      <dsp:spPr>
        <a:xfrm>
          <a:off x="2292791" y="84805"/>
          <a:ext cx="2083359" cy="766271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1 Seminar </a:t>
          </a:r>
          <a:br>
            <a:rPr lang="de-DE" sz="1200" kern="1200" dirty="0"/>
          </a:br>
          <a:r>
            <a:rPr lang="de-DE" sz="1200" kern="1200" dirty="0"/>
            <a:t>à 2 Lehrstunden </a:t>
          </a:r>
          <a:br>
            <a:rPr lang="de-DE" sz="1200" kern="1200" dirty="0"/>
          </a:br>
          <a:r>
            <a:rPr lang="de-DE" sz="1200" kern="1200" dirty="0"/>
            <a:t>je Semester</a:t>
          </a:r>
        </a:p>
      </dsp:txBody>
      <dsp:txXfrm>
        <a:off x="2675927" y="84805"/>
        <a:ext cx="1317088" cy="766271"/>
      </dsp:txXfrm>
    </dsp:sp>
    <dsp:sp modelId="{4B0A629C-8346-4B74-8692-662EF38B1FC5}">
      <dsp:nvSpPr>
        <dsp:cNvPr id="0" name=""/>
        <dsp:cNvSpPr/>
      </dsp:nvSpPr>
      <dsp:spPr>
        <a:xfrm>
          <a:off x="4107955" y="84805"/>
          <a:ext cx="2083359" cy="766271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2 Hospitationen </a:t>
          </a:r>
          <a:br>
            <a:rPr lang="de-DE" sz="1200" kern="1200" dirty="0"/>
          </a:br>
          <a:r>
            <a:rPr lang="de-DE" sz="1200" kern="1200" dirty="0"/>
            <a:t>à </a:t>
          </a:r>
          <a:r>
            <a:rPr lang="de-DE" sz="1200" kern="1000" baseline="0" dirty="0"/>
            <a:t>2,5</a:t>
          </a:r>
          <a:r>
            <a:rPr lang="de-DE" sz="1200" kern="1200" dirty="0"/>
            <a:t> Lehrstunden </a:t>
          </a:r>
          <a:br>
            <a:rPr lang="de-DE" sz="1200" kern="1200" dirty="0"/>
          </a:br>
          <a:r>
            <a:rPr lang="de-DE" sz="1200" kern="1200" dirty="0"/>
            <a:t>je Semester</a:t>
          </a:r>
        </a:p>
      </dsp:txBody>
      <dsp:txXfrm>
        <a:off x="4491091" y="84805"/>
        <a:ext cx="1317088" cy="766271"/>
      </dsp:txXfrm>
    </dsp:sp>
    <dsp:sp modelId="{D61F72FB-0C0C-44DA-8AE0-161FD6701946}">
      <dsp:nvSpPr>
        <dsp:cNvPr id="0" name=""/>
        <dsp:cNvSpPr/>
      </dsp:nvSpPr>
      <dsp:spPr>
        <a:xfrm>
          <a:off x="108690" y="1054472"/>
          <a:ext cx="2464048" cy="92321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kern="1200" dirty="0"/>
            <a:t>2. Studienjahr</a:t>
          </a:r>
          <a:br>
            <a:rPr lang="de-DE" sz="1400" kern="1200" dirty="0"/>
          </a:br>
          <a:r>
            <a:rPr lang="de-DE" sz="1000" kern="1200" dirty="0"/>
            <a:t>- Vorklinischer Studienabschnitt -Vorklinisches Wahlfach „Klasse Hausärzte (m, w, d)“</a:t>
          </a:r>
        </a:p>
      </dsp:txBody>
      <dsp:txXfrm>
        <a:off x="570300" y="1054472"/>
        <a:ext cx="1540829" cy="923219"/>
      </dsp:txXfrm>
    </dsp:sp>
    <dsp:sp modelId="{BED8228A-C54C-45BC-BFC9-6E9C1D6C4835}">
      <dsp:nvSpPr>
        <dsp:cNvPr id="0" name=""/>
        <dsp:cNvSpPr/>
      </dsp:nvSpPr>
      <dsp:spPr>
        <a:xfrm>
          <a:off x="2292791" y="1137275"/>
          <a:ext cx="2083359" cy="766271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3 Seminare </a:t>
          </a:r>
          <a:br>
            <a:rPr lang="de-DE" sz="1200" kern="1200" dirty="0"/>
          </a:br>
          <a:r>
            <a:rPr lang="de-DE" sz="1200" kern="1200" dirty="0"/>
            <a:t>à 2 Lehrstunden </a:t>
          </a:r>
          <a:br>
            <a:rPr lang="de-DE" sz="1200" kern="1200" dirty="0"/>
          </a:br>
          <a:r>
            <a:rPr lang="de-DE" sz="1200" kern="1200" dirty="0"/>
            <a:t>je Semester</a:t>
          </a:r>
        </a:p>
      </dsp:txBody>
      <dsp:txXfrm>
        <a:off x="2675927" y="1137275"/>
        <a:ext cx="1317088" cy="766271"/>
      </dsp:txXfrm>
    </dsp:sp>
    <dsp:sp modelId="{54B9DC1C-2F5C-48D6-BEEB-815FFB8B33FF}">
      <dsp:nvSpPr>
        <dsp:cNvPr id="0" name=""/>
        <dsp:cNvSpPr/>
      </dsp:nvSpPr>
      <dsp:spPr>
        <a:xfrm>
          <a:off x="4107955" y="1137275"/>
          <a:ext cx="2083359" cy="766271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2 Hospitationen </a:t>
          </a:r>
          <a:br>
            <a:rPr lang="de-DE" sz="1200" kern="1200" dirty="0"/>
          </a:br>
          <a:r>
            <a:rPr lang="de-DE" sz="1200" kern="1200" dirty="0"/>
            <a:t>à 4 Lehrstunden </a:t>
          </a:r>
          <a:br>
            <a:rPr lang="de-DE" sz="1200" kern="1200" dirty="0"/>
          </a:br>
          <a:r>
            <a:rPr lang="de-DE" sz="1200" kern="1200" dirty="0"/>
            <a:t>je Semester </a:t>
          </a:r>
        </a:p>
      </dsp:txBody>
      <dsp:txXfrm>
        <a:off x="4491091" y="1137275"/>
        <a:ext cx="1317088" cy="766271"/>
      </dsp:txXfrm>
    </dsp:sp>
    <dsp:sp modelId="{EE6ABDEE-2E0F-497E-91F7-D73B1BA0C65C}">
      <dsp:nvSpPr>
        <dsp:cNvPr id="0" name=""/>
        <dsp:cNvSpPr/>
      </dsp:nvSpPr>
      <dsp:spPr>
        <a:xfrm>
          <a:off x="108690" y="2106942"/>
          <a:ext cx="2464048" cy="92321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8890" rIns="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de-DE" sz="1400" kern="1200" dirty="0"/>
            <a:t>3.-5. Studienjahr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000" kern="1200" dirty="0"/>
            <a:t>- Klinischer </a:t>
          </a:r>
          <a:br>
            <a:rPr lang="de-DE" sz="1000" kern="1200" dirty="0"/>
          </a:br>
          <a:r>
            <a:rPr lang="de-DE" sz="1000" kern="1200" dirty="0"/>
            <a:t>Studienabschnitt - </a:t>
          </a:r>
          <a:br>
            <a:rPr lang="de-DE" sz="1000" kern="1200" dirty="0"/>
          </a:br>
          <a:r>
            <a:rPr lang="de-DE" sz="1000" kern="1200" dirty="0"/>
            <a:t>Klinisches Wahlfach </a:t>
          </a:r>
          <a:br>
            <a:rPr lang="de-DE" sz="1000" kern="1200" dirty="0"/>
          </a:br>
          <a:r>
            <a:rPr lang="de-DE" sz="1000" kern="1200" dirty="0"/>
            <a:t>„Klasse Hausärzte (m, w, d)“</a:t>
          </a:r>
        </a:p>
      </dsp:txBody>
      <dsp:txXfrm>
        <a:off x="570300" y="2106942"/>
        <a:ext cx="1540829" cy="923219"/>
      </dsp:txXfrm>
    </dsp:sp>
    <dsp:sp modelId="{B30A06D1-9B45-4AB5-8947-D9C9C1635E27}">
      <dsp:nvSpPr>
        <dsp:cNvPr id="0" name=""/>
        <dsp:cNvSpPr/>
      </dsp:nvSpPr>
      <dsp:spPr>
        <a:xfrm>
          <a:off x="2292791" y="2189745"/>
          <a:ext cx="2083359" cy="766271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2 Seminare </a:t>
          </a:r>
          <a:br>
            <a:rPr lang="de-DE" sz="1200" kern="1200" dirty="0"/>
          </a:br>
          <a:r>
            <a:rPr lang="de-DE" sz="1200" kern="1200" dirty="0"/>
            <a:t>à 2 Lehrstunden </a:t>
          </a:r>
          <a:br>
            <a:rPr lang="de-DE" sz="1200" kern="1200" dirty="0"/>
          </a:br>
          <a:r>
            <a:rPr lang="de-DE" sz="1200" kern="1200" dirty="0"/>
            <a:t>je Semester</a:t>
          </a:r>
        </a:p>
      </dsp:txBody>
      <dsp:txXfrm>
        <a:off x="2675927" y="2189745"/>
        <a:ext cx="1317088" cy="766271"/>
      </dsp:txXfrm>
    </dsp:sp>
    <dsp:sp modelId="{570BE0EC-6A3B-430E-A498-27F50364735B}">
      <dsp:nvSpPr>
        <dsp:cNvPr id="0" name=""/>
        <dsp:cNvSpPr/>
      </dsp:nvSpPr>
      <dsp:spPr>
        <a:xfrm>
          <a:off x="4116055" y="2185415"/>
          <a:ext cx="2083359" cy="766271"/>
        </a:xfrm>
        <a:prstGeom prst="chevron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7620" rIns="0" bIns="76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200" kern="1200" dirty="0"/>
            <a:t>2 Hospitationen </a:t>
          </a:r>
          <a:br>
            <a:rPr lang="de-DE" sz="1200" kern="1200" dirty="0"/>
          </a:br>
          <a:r>
            <a:rPr lang="de-DE" sz="1200" kern="1200" dirty="0"/>
            <a:t>à 3 Lehrstunden </a:t>
          </a:r>
          <a:br>
            <a:rPr lang="de-DE" sz="1200" kern="1200" dirty="0"/>
          </a:br>
          <a:r>
            <a:rPr lang="de-DE" sz="1200" kern="1200" dirty="0"/>
            <a:t>je Semester</a:t>
          </a:r>
        </a:p>
      </dsp:txBody>
      <dsp:txXfrm>
        <a:off x="4499191" y="2185415"/>
        <a:ext cx="1317088" cy="7662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362200" y="464820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BA88B7-C18F-4C44-A152-334F3EE9763C}" type="datetimeFigureOut">
              <a:rPr lang="de-DE" smtClean="0"/>
              <a:pPr/>
              <a:t>06.07.2021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930543-553E-2940-B2EA-EEAF880FF575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1811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082B89-6D04-E946-BC08-7C3EE89D9A23}" type="datetimeFigureOut">
              <a:rPr lang="de-DE" smtClean="0"/>
              <a:pPr/>
              <a:t>06.07.2021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36650" y="685800"/>
            <a:ext cx="45847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A0DE8-E85C-264F-90D1-B7D6AE88AC5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39047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A0DE8-E85C-264F-90D1-B7D6AE88AC5B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6260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A0DE8-E85C-264F-90D1-B7D6AE88AC5B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681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folie Flie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platzhalter 8"/>
          <p:cNvSpPr>
            <a:spLocks noGrp="1"/>
          </p:cNvSpPr>
          <p:nvPr>
            <p:ph type="title"/>
          </p:nvPr>
        </p:nvSpPr>
        <p:spPr>
          <a:xfrm>
            <a:off x="518864" y="395139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ts val="3000"/>
              </a:lnSpc>
              <a:defRPr>
                <a:solidFill>
                  <a:srgbClr val="9698CC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1258888"/>
            <a:ext cx="8208963" cy="432395"/>
          </a:xfrm>
          <a:prstGeom prst="rect">
            <a:avLst/>
          </a:prstGeom>
        </p:spPr>
        <p:txBody>
          <a:bodyPr/>
          <a:lstStyle>
            <a:lvl1pPr>
              <a:lnSpc>
                <a:spcPts val="2300"/>
              </a:lnSpc>
              <a:spcBef>
                <a:spcPts val="0"/>
              </a:spcBef>
              <a:defRPr>
                <a:solidFill>
                  <a:srgbClr val="9698CC">
                    <a:alpha val="80000"/>
                  </a:srgbClr>
                </a:solidFill>
              </a:defRPr>
            </a:lvl1pPr>
            <a:lvl2pPr>
              <a:lnSpc>
                <a:spcPts val="2400"/>
              </a:lnSpc>
              <a:defRPr sz="1800"/>
            </a:lvl2pPr>
            <a:lvl3pPr marL="608400" indent="-198000">
              <a:lnSpc>
                <a:spcPts val="2400"/>
              </a:lnSpc>
              <a:buFont typeface="Lucida Grande"/>
              <a:buChar char="»"/>
              <a:defRPr sz="1800" b="0">
                <a:solidFill>
                  <a:srgbClr val="777877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1"/>
          </p:nvPr>
        </p:nvSpPr>
        <p:spPr>
          <a:xfrm>
            <a:off x="2916238" y="6156325"/>
            <a:ext cx="5832475" cy="503238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600"/>
              </a:lnSpc>
              <a:spcBef>
                <a:spcPts val="0"/>
              </a:spcBef>
              <a:defRPr sz="1200" b="0" i="0">
                <a:latin typeface="Lucida Sans"/>
                <a:cs typeface="Lucida Sans"/>
              </a:defRPr>
            </a:lvl1pPr>
            <a:lvl2pPr>
              <a:defRPr sz="1200" b="0" i="0">
                <a:latin typeface="Lucida Sans"/>
                <a:cs typeface="Lucida Sans"/>
              </a:defRPr>
            </a:lvl2pPr>
            <a:lvl3pPr>
              <a:defRPr sz="1200" b="0" i="0">
                <a:latin typeface="Lucida Sans"/>
                <a:cs typeface="Lucida Sans"/>
              </a:defRPr>
            </a:lvl3pPr>
            <a:lvl4pPr>
              <a:defRPr sz="1200" b="0" i="0">
                <a:latin typeface="Lucida Sans"/>
                <a:cs typeface="Lucida Sans"/>
              </a:defRPr>
            </a:lvl4pPr>
            <a:lvl5pPr>
              <a:defRPr sz="1200" b="0" i="0">
                <a:latin typeface="Lucida Sans"/>
                <a:cs typeface="Lucida Sans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2"/>
          </p:nvPr>
        </p:nvSpPr>
        <p:spPr>
          <a:xfrm>
            <a:off x="539750" y="1835150"/>
            <a:ext cx="8208963" cy="3887788"/>
          </a:xfrm>
          <a:prstGeom prst="rect">
            <a:avLst/>
          </a:prstGeom>
        </p:spPr>
        <p:txBody>
          <a:bodyPr vert="horz"/>
          <a:lstStyle>
            <a:lvl1pPr>
              <a:lnSpc>
                <a:spcPts val="2400"/>
              </a:lnSpc>
              <a:spcBef>
                <a:spcPts val="0"/>
              </a:spcBef>
              <a:defRPr sz="1800" b="0">
                <a:solidFill>
                  <a:srgbClr val="777877"/>
                </a:solidFill>
              </a:defRPr>
            </a:lvl1pPr>
            <a:lvl2pPr>
              <a:lnSpc>
                <a:spcPts val="2400"/>
              </a:lnSpc>
              <a:spcBef>
                <a:spcPts val="0"/>
              </a:spcBef>
              <a:defRPr sz="1800" b="0">
                <a:solidFill>
                  <a:srgbClr val="777877"/>
                </a:solidFill>
              </a:defRPr>
            </a:lvl2pPr>
            <a:lvl3pPr marL="680400" indent="-234000">
              <a:lnSpc>
                <a:spcPts val="2400"/>
              </a:lnSpc>
              <a:spcBef>
                <a:spcPts val="0"/>
              </a:spcBef>
              <a:buFont typeface="Lucida Grande"/>
              <a:buChar char="»"/>
              <a:defRPr sz="1800" b="0" i="0">
                <a:solidFill>
                  <a:srgbClr val="777877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folie G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3"/>
          <p:cNvSpPr>
            <a:spLocks noGrp="1"/>
          </p:cNvSpPr>
          <p:nvPr>
            <p:ph type="body" sz="quarter" idx="11"/>
          </p:nvPr>
        </p:nvSpPr>
        <p:spPr>
          <a:xfrm>
            <a:off x="2916238" y="6156325"/>
            <a:ext cx="5832475" cy="503238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600"/>
              </a:lnSpc>
              <a:spcBef>
                <a:spcPts val="0"/>
              </a:spcBef>
              <a:defRPr sz="1200" b="0" i="0">
                <a:solidFill>
                  <a:srgbClr val="CAA371"/>
                </a:solidFill>
                <a:latin typeface="Lucida Sans"/>
                <a:cs typeface="Lucida Sans"/>
              </a:defRPr>
            </a:lvl1pPr>
            <a:lvl2pPr>
              <a:defRPr sz="1200" b="0" i="0">
                <a:latin typeface="Lucida Sans"/>
                <a:cs typeface="Lucida Sans"/>
              </a:defRPr>
            </a:lvl2pPr>
            <a:lvl3pPr>
              <a:defRPr sz="1200" b="0" i="0">
                <a:latin typeface="Lucida Sans"/>
                <a:cs typeface="Lucida Sans"/>
              </a:defRPr>
            </a:lvl3pPr>
            <a:lvl4pPr>
              <a:defRPr sz="1200" b="0" i="0">
                <a:latin typeface="Lucida Sans"/>
                <a:cs typeface="Lucida Sans"/>
              </a:defRPr>
            </a:lvl4pPr>
            <a:lvl5pPr>
              <a:defRPr sz="1200" b="0" i="0">
                <a:latin typeface="Lucida Sans"/>
                <a:cs typeface="Lucida Sans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5" name="Titelplatzhalter 8"/>
          <p:cNvSpPr>
            <a:spLocks noGrp="1"/>
          </p:cNvSpPr>
          <p:nvPr>
            <p:ph type="title"/>
          </p:nvPr>
        </p:nvSpPr>
        <p:spPr>
          <a:xfrm>
            <a:off x="518864" y="395139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ts val="3000"/>
              </a:lnSpc>
              <a:defRPr>
                <a:solidFill>
                  <a:srgbClr val="CAA37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1258888"/>
            <a:ext cx="8208963" cy="432395"/>
          </a:xfrm>
          <a:prstGeom prst="rect">
            <a:avLst/>
          </a:prstGeom>
        </p:spPr>
        <p:txBody>
          <a:bodyPr/>
          <a:lstStyle>
            <a:lvl1pPr>
              <a:lnSpc>
                <a:spcPts val="2300"/>
              </a:lnSpc>
              <a:spcBef>
                <a:spcPts val="0"/>
              </a:spcBef>
              <a:defRPr>
                <a:solidFill>
                  <a:srgbClr val="CAA371">
                    <a:alpha val="80000"/>
                  </a:srgbClr>
                </a:solidFill>
              </a:defRPr>
            </a:lvl1pPr>
            <a:lvl2pPr>
              <a:lnSpc>
                <a:spcPts val="2400"/>
              </a:lnSpc>
              <a:defRPr sz="1800"/>
            </a:lvl2pPr>
            <a:lvl3pPr marL="608400" indent="-198000">
              <a:lnSpc>
                <a:spcPts val="2400"/>
              </a:lnSpc>
              <a:buFont typeface="Lucida Grande"/>
              <a:buChar char="»"/>
              <a:defRPr sz="1800" b="0">
                <a:solidFill>
                  <a:srgbClr val="777877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sz="quarter" idx="12"/>
          </p:nvPr>
        </p:nvSpPr>
        <p:spPr>
          <a:xfrm>
            <a:off x="539750" y="1835150"/>
            <a:ext cx="8208963" cy="3887788"/>
          </a:xfrm>
          <a:prstGeom prst="rect">
            <a:avLst/>
          </a:prstGeom>
        </p:spPr>
        <p:txBody>
          <a:bodyPr vert="horz"/>
          <a:lstStyle>
            <a:lvl1pPr>
              <a:lnSpc>
                <a:spcPts val="2400"/>
              </a:lnSpc>
              <a:spcBef>
                <a:spcPts val="0"/>
              </a:spcBef>
              <a:defRPr sz="1800" b="0">
                <a:solidFill>
                  <a:srgbClr val="777877"/>
                </a:solidFill>
              </a:defRPr>
            </a:lvl1pPr>
            <a:lvl2pPr>
              <a:lnSpc>
                <a:spcPts val="2400"/>
              </a:lnSpc>
              <a:spcBef>
                <a:spcPts val="0"/>
              </a:spcBef>
              <a:defRPr sz="1800" b="0">
                <a:solidFill>
                  <a:srgbClr val="777877"/>
                </a:solidFill>
              </a:defRPr>
            </a:lvl2pPr>
            <a:lvl3pPr marL="680400" indent="-234000">
              <a:lnSpc>
                <a:spcPts val="2400"/>
              </a:lnSpc>
              <a:spcBef>
                <a:spcPts val="0"/>
              </a:spcBef>
              <a:buFont typeface="Lucida Grande"/>
              <a:buChar char="»"/>
              <a:defRPr sz="1800" b="0" i="0">
                <a:solidFill>
                  <a:srgbClr val="777877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765737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lgefolie Türk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13"/>
          <p:cNvSpPr>
            <a:spLocks noGrp="1"/>
          </p:cNvSpPr>
          <p:nvPr>
            <p:ph type="body" sz="quarter" idx="11"/>
          </p:nvPr>
        </p:nvSpPr>
        <p:spPr>
          <a:xfrm>
            <a:off x="2916238" y="6156325"/>
            <a:ext cx="5832475" cy="503238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ts val="1600"/>
              </a:lnSpc>
              <a:spcBef>
                <a:spcPts val="0"/>
              </a:spcBef>
              <a:defRPr sz="1200" b="0" i="0">
                <a:solidFill>
                  <a:srgbClr val="A5CED8"/>
                </a:solidFill>
                <a:latin typeface="Lucida Sans"/>
                <a:cs typeface="Lucida Sans"/>
              </a:defRPr>
            </a:lvl1pPr>
            <a:lvl2pPr>
              <a:defRPr sz="1200" b="0" i="0">
                <a:latin typeface="Lucida Sans"/>
                <a:cs typeface="Lucida Sans"/>
              </a:defRPr>
            </a:lvl2pPr>
            <a:lvl3pPr>
              <a:defRPr sz="1200" b="0" i="0">
                <a:latin typeface="Lucida Sans"/>
                <a:cs typeface="Lucida Sans"/>
              </a:defRPr>
            </a:lvl3pPr>
            <a:lvl4pPr>
              <a:defRPr sz="1200" b="0" i="0">
                <a:latin typeface="Lucida Sans"/>
                <a:cs typeface="Lucida Sans"/>
              </a:defRPr>
            </a:lvl4pPr>
            <a:lvl5pPr>
              <a:defRPr sz="1200" b="0" i="0">
                <a:latin typeface="Lucida Sans"/>
                <a:cs typeface="Lucida Sans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5" name="Titelplatzhalter 8"/>
          <p:cNvSpPr>
            <a:spLocks noGrp="1"/>
          </p:cNvSpPr>
          <p:nvPr>
            <p:ph type="title"/>
          </p:nvPr>
        </p:nvSpPr>
        <p:spPr>
          <a:xfrm>
            <a:off x="518864" y="395139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ts val="3000"/>
              </a:lnSpc>
              <a:defRPr>
                <a:solidFill>
                  <a:srgbClr val="A5CED8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1258888"/>
            <a:ext cx="8208963" cy="432395"/>
          </a:xfrm>
          <a:prstGeom prst="rect">
            <a:avLst/>
          </a:prstGeom>
        </p:spPr>
        <p:txBody>
          <a:bodyPr/>
          <a:lstStyle>
            <a:lvl1pPr>
              <a:lnSpc>
                <a:spcPts val="2300"/>
              </a:lnSpc>
              <a:spcBef>
                <a:spcPts val="0"/>
              </a:spcBef>
              <a:defRPr>
                <a:solidFill>
                  <a:srgbClr val="A5CED8">
                    <a:alpha val="80000"/>
                  </a:srgbClr>
                </a:solidFill>
              </a:defRPr>
            </a:lvl1pPr>
            <a:lvl2pPr>
              <a:lnSpc>
                <a:spcPts val="2400"/>
              </a:lnSpc>
              <a:defRPr sz="1800"/>
            </a:lvl2pPr>
            <a:lvl3pPr marL="608400" indent="-198000">
              <a:lnSpc>
                <a:spcPts val="2400"/>
              </a:lnSpc>
              <a:buFont typeface="Lucida Grande"/>
              <a:buChar char="»"/>
              <a:defRPr sz="1800" b="0">
                <a:solidFill>
                  <a:srgbClr val="777877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10" name="Inhaltsplatzhalter 2"/>
          <p:cNvSpPr>
            <a:spLocks noGrp="1"/>
          </p:cNvSpPr>
          <p:nvPr>
            <p:ph sz="quarter" idx="12"/>
          </p:nvPr>
        </p:nvSpPr>
        <p:spPr>
          <a:xfrm>
            <a:off x="539750" y="1835150"/>
            <a:ext cx="8208963" cy="3887788"/>
          </a:xfrm>
          <a:prstGeom prst="rect">
            <a:avLst/>
          </a:prstGeom>
        </p:spPr>
        <p:txBody>
          <a:bodyPr vert="horz"/>
          <a:lstStyle>
            <a:lvl1pPr>
              <a:lnSpc>
                <a:spcPts val="2400"/>
              </a:lnSpc>
              <a:spcBef>
                <a:spcPts val="0"/>
              </a:spcBef>
              <a:defRPr sz="1800" b="0">
                <a:solidFill>
                  <a:srgbClr val="777877"/>
                </a:solidFill>
              </a:defRPr>
            </a:lvl1pPr>
            <a:lvl2pPr>
              <a:lnSpc>
                <a:spcPts val="2400"/>
              </a:lnSpc>
              <a:spcBef>
                <a:spcPts val="0"/>
              </a:spcBef>
              <a:defRPr sz="1800" b="0">
                <a:solidFill>
                  <a:srgbClr val="777877"/>
                </a:solidFill>
              </a:defRPr>
            </a:lvl2pPr>
            <a:lvl3pPr marL="680400" indent="-234000">
              <a:lnSpc>
                <a:spcPts val="2400"/>
              </a:lnSpc>
              <a:spcBef>
                <a:spcPts val="0"/>
              </a:spcBef>
              <a:buFont typeface="Lucida Grande"/>
              <a:buChar char="»"/>
              <a:defRPr sz="1800" b="0" i="0">
                <a:solidFill>
                  <a:srgbClr val="777877"/>
                </a:solidFill>
              </a:defRPr>
            </a:lvl3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875643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0" y="0"/>
            <a:ext cx="9144000" cy="5986800"/>
          </a:xfrm>
          <a:prstGeom prst="rect">
            <a:avLst/>
          </a:prstGeom>
          <a:gradFill flip="none" rotWithShape="1">
            <a:gsLst>
              <a:gs pos="53000">
                <a:schemeClr val="bg1"/>
              </a:gs>
              <a:gs pos="100000">
                <a:srgbClr val="D8DADA"/>
              </a:gs>
            </a:gsLst>
            <a:lin ang="5400000" scaled="0"/>
            <a:tileRect/>
          </a:gra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8" name="Bild 7" descr="klinikum_logo_breit_druck_blau.pdf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6250" y="6192000"/>
            <a:ext cx="4203426" cy="486000"/>
          </a:xfrm>
          <a:prstGeom prst="rect">
            <a:avLst/>
          </a:prstGeom>
        </p:spPr>
      </p:pic>
      <p:sp>
        <p:nvSpPr>
          <p:cNvPr id="2" name="Rechteck 1"/>
          <p:cNvSpPr/>
          <p:nvPr userDrawn="1"/>
        </p:nvSpPr>
        <p:spPr>
          <a:xfrm>
            <a:off x="2627784" y="6155779"/>
            <a:ext cx="2304256" cy="5040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5" name="Grafik 4"/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5844" y="-2794"/>
            <a:ext cx="2171700" cy="2173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569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539552" y="1368000"/>
            <a:ext cx="5637312" cy="971355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CAA371"/>
                </a:solidFill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9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39552" y="2339355"/>
            <a:ext cx="4535487" cy="360362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655142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emf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0" y="0"/>
            <a:ext cx="9144000" cy="5986800"/>
          </a:xfrm>
          <a:prstGeom prst="rect">
            <a:avLst/>
          </a:prstGeom>
          <a:gradFill flip="none" rotWithShape="1">
            <a:gsLst>
              <a:gs pos="53000">
                <a:schemeClr val="bg1"/>
              </a:gs>
              <a:gs pos="100000">
                <a:srgbClr val="D8DADA"/>
              </a:gs>
            </a:gsLst>
            <a:lin ang="5400000" scaled="0"/>
            <a:tileRect/>
          </a:gra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3" name="Bild 2" descr="klinikum_logo_breit_druck_blau.pdf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566250" y="6192000"/>
            <a:ext cx="4203426" cy="486000"/>
          </a:xfrm>
          <a:prstGeom prst="rect">
            <a:avLst/>
          </a:prstGeom>
        </p:spPr>
      </p:pic>
      <p:sp>
        <p:nvSpPr>
          <p:cNvPr id="4" name="Rechteck 3"/>
          <p:cNvSpPr/>
          <p:nvPr userDrawn="1"/>
        </p:nvSpPr>
        <p:spPr>
          <a:xfrm>
            <a:off x="2627784" y="6155779"/>
            <a:ext cx="2304256" cy="50405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7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i="0" kern="1200">
          <a:solidFill>
            <a:srgbClr val="9698CD"/>
          </a:solidFill>
          <a:latin typeface="Lucida Sans"/>
          <a:ea typeface="+mj-ea"/>
          <a:cs typeface="Lucida San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000" b="1" i="0" kern="1200">
          <a:solidFill>
            <a:srgbClr val="AAACE0"/>
          </a:solidFill>
          <a:latin typeface="Lucida Sans"/>
          <a:ea typeface="+mn-ea"/>
          <a:cs typeface="Lucida Sans"/>
        </a:defRPr>
      </a:lvl1pPr>
      <a:lvl2pPr marL="270000" indent="176400" algn="l" defTabSz="457200" rtl="0" eaLnBrk="1" latinLnBrk="0" hangingPunct="1">
        <a:spcBef>
          <a:spcPts val="800"/>
        </a:spcBef>
        <a:buClr>
          <a:srgbClr val="414B42"/>
        </a:buClr>
        <a:buSzPct val="100000"/>
        <a:buFont typeface="Arial"/>
        <a:buChar char="･"/>
        <a:defRPr sz="1800" b="0" i="0" kern="1200">
          <a:solidFill>
            <a:srgbClr val="777877"/>
          </a:solidFill>
          <a:latin typeface="Lucida Sans"/>
          <a:ea typeface="+mn-ea"/>
          <a:cs typeface="Lucida Sans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2000" b="1" i="0" kern="1200">
          <a:solidFill>
            <a:srgbClr val="AAACE0"/>
          </a:solidFill>
          <a:latin typeface="Lucida Sans"/>
          <a:ea typeface="+mn-ea"/>
          <a:cs typeface="Lucida Sans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2000" b="1" i="0" kern="1200">
          <a:solidFill>
            <a:srgbClr val="AAACE0"/>
          </a:solidFill>
          <a:latin typeface="Lucida Sans"/>
          <a:ea typeface="+mn-ea"/>
          <a:cs typeface="Lucida Sans"/>
        </a:defRPr>
      </a:lvl4pPr>
      <a:lvl5pPr marL="619200" indent="-194400" algn="l" defTabSz="457200" rtl="0" eaLnBrk="1" latinLnBrk="0" hangingPunct="1">
        <a:spcBef>
          <a:spcPct val="20000"/>
        </a:spcBef>
        <a:buFont typeface="Arial"/>
        <a:buChar char="»"/>
        <a:defRPr sz="1800" b="0" i="0" kern="1200">
          <a:solidFill>
            <a:srgbClr val="777877"/>
          </a:solidFill>
          <a:latin typeface="Lucida Sans"/>
          <a:ea typeface="+mn-ea"/>
          <a:cs typeface="Lucida San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klinikum_logo_breit_druck_blau.pdf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0000" y="5774400"/>
            <a:ext cx="5682150" cy="656970"/>
          </a:xfrm>
          <a:prstGeom prst="rect">
            <a:avLst/>
          </a:prstGeom>
        </p:spPr>
      </p:pic>
      <p:pic>
        <p:nvPicPr>
          <p:cNvPr id="6" name="Bild 5"/>
          <p:cNvPicPr>
            <a:picLocks noChangeAspect="1"/>
          </p:cNvPicPr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9144000" cy="5547148"/>
          </a:xfrm>
          <a:prstGeom prst="rect">
            <a:avLst/>
          </a:prstGeom>
        </p:spPr>
      </p:pic>
      <p:pic>
        <p:nvPicPr>
          <p:cNvPr id="7" name="Bild 6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2865600"/>
            <a:ext cx="6217200" cy="126537"/>
          </a:xfrm>
          <a:prstGeom prst="rect">
            <a:avLst/>
          </a:prstGeom>
        </p:spPr>
      </p:pic>
      <p:sp>
        <p:nvSpPr>
          <p:cNvPr id="8" name="Rechteck 7"/>
          <p:cNvSpPr/>
          <p:nvPr userDrawn="1"/>
        </p:nvSpPr>
        <p:spPr>
          <a:xfrm>
            <a:off x="0" y="1281600"/>
            <a:ext cx="6217200" cy="1584000"/>
          </a:xfrm>
          <a:prstGeom prst="rect">
            <a:avLst/>
          </a:prstGeom>
          <a:solidFill>
            <a:srgbClr val="002D5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rgbClr val="002D5C"/>
              </a:solidFill>
            </a:endParaRPr>
          </a:p>
        </p:txBody>
      </p:sp>
      <p:sp>
        <p:nvSpPr>
          <p:cNvPr id="9" name="Textfeld 8"/>
          <p:cNvSpPr txBox="1"/>
          <p:nvPr userDrawn="1"/>
        </p:nvSpPr>
        <p:spPr>
          <a:xfrm>
            <a:off x="533401" y="3125673"/>
            <a:ext cx="22493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b="1" spc="70" dirty="0" err="1">
                <a:solidFill>
                  <a:schemeClr val="bg1"/>
                </a:solidFill>
                <a:latin typeface="Lucida Sans"/>
              </a:rPr>
              <a:t>www.med.uni-magdeburg.de</a:t>
            </a:r>
            <a:endParaRPr lang="de-DE" sz="1100" b="1" spc="70" dirty="0">
              <a:solidFill>
                <a:schemeClr val="bg1"/>
              </a:solidFill>
              <a:latin typeface="Lucida Sans"/>
            </a:endParaRPr>
          </a:p>
        </p:txBody>
      </p:sp>
    </p:spTree>
    <p:extLst>
      <p:ext uri="{BB962C8B-B14F-4D97-AF65-F5344CB8AC3E}">
        <p14:creationId xmlns:p14="http://schemas.microsoft.com/office/powerpoint/2010/main" val="619745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2800" b="1" i="0" kern="1200">
          <a:solidFill>
            <a:srgbClr val="9698CD"/>
          </a:solidFill>
          <a:latin typeface="Lucida Sans"/>
          <a:ea typeface="+mj-ea"/>
          <a:cs typeface="Lucida San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000" b="1" i="0" kern="1200">
          <a:solidFill>
            <a:srgbClr val="AAACE0"/>
          </a:solidFill>
          <a:latin typeface="Lucida Sans"/>
          <a:ea typeface="+mn-ea"/>
          <a:cs typeface="Lucida Sans"/>
        </a:defRPr>
      </a:lvl1pPr>
      <a:lvl2pPr marL="270000" indent="176400" algn="l" defTabSz="457200" rtl="0" eaLnBrk="1" latinLnBrk="0" hangingPunct="1">
        <a:spcBef>
          <a:spcPts val="800"/>
        </a:spcBef>
        <a:buClr>
          <a:srgbClr val="414B42"/>
        </a:buClr>
        <a:buSzPct val="100000"/>
        <a:buFont typeface="Arial"/>
        <a:buChar char="･"/>
        <a:defRPr sz="1800" b="0" i="0" kern="1200">
          <a:solidFill>
            <a:srgbClr val="777877"/>
          </a:solidFill>
          <a:latin typeface="Lucida Sans"/>
          <a:ea typeface="+mn-ea"/>
          <a:cs typeface="Lucida Sans"/>
        </a:defRPr>
      </a:lvl2pPr>
      <a:lvl3pPr marL="914400" indent="0" algn="l" defTabSz="457200" rtl="0" eaLnBrk="1" latinLnBrk="0" hangingPunct="1">
        <a:spcBef>
          <a:spcPct val="20000"/>
        </a:spcBef>
        <a:buFont typeface="Arial"/>
        <a:buNone/>
        <a:defRPr sz="2000" b="1" i="0" kern="1200">
          <a:solidFill>
            <a:srgbClr val="AAACE0"/>
          </a:solidFill>
          <a:latin typeface="Lucida Sans"/>
          <a:ea typeface="+mn-ea"/>
          <a:cs typeface="Lucida Sans"/>
        </a:defRPr>
      </a:lvl3pPr>
      <a:lvl4pPr marL="1371600" indent="0" algn="l" defTabSz="457200" rtl="0" eaLnBrk="1" latinLnBrk="0" hangingPunct="1">
        <a:spcBef>
          <a:spcPct val="20000"/>
        </a:spcBef>
        <a:buFont typeface="Arial"/>
        <a:buNone/>
        <a:defRPr sz="2000" b="1" i="0" kern="1200">
          <a:solidFill>
            <a:srgbClr val="AAACE0"/>
          </a:solidFill>
          <a:latin typeface="Lucida Sans"/>
          <a:ea typeface="+mn-ea"/>
          <a:cs typeface="Lucida Sans"/>
        </a:defRPr>
      </a:lvl4pPr>
      <a:lvl5pPr marL="619200" indent="-194400" algn="l" defTabSz="457200" rtl="0" eaLnBrk="1" latinLnBrk="0" hangingPunct="1">
        <a:spcBef>
          <a:spcPct val="20000"/>
        </a:spcBef>
        <a:buFont typeface="Arial"/>
        <a:buChar char="»"/>
        <a:defRPr sz="1800" b="0" i="0" kern="1200">
          <a:solidFill>
            <a:srgbClr val="777877"/>
          </a:solidFill>
          <a:latin typeface="Lucida Sans"/>
          <a:ea typeface="+mn-ea"/>
          <a:cs typeface="Lucida San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5.png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slideLayout" Target="../slideLayouts/slideLayout2.xml"/><Relationship Id="rId7" Type="http://schemas.openxmlformats.org/officeDocument/2006/relationships/diagramQuickStyle" Target="../diagrams/quickStyle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diagramLayout" Target="../diagrams/layout1.xml"/><Relationship Id="rId11" Type="http://schemas.openxmlformats.org/officeDocument/2006/relationships/image" Target="../media/image5.png"/><Relationship Id="rId5" Type="http://schemas.openxmlformats.org/officeDocument/2006/relationships/diagramData" Target="../diagrams/data1.xml"/><Relationship Id="rId10" Type="http://schemas.openxmlformats.org/officeDocument/2006/relationships/image" Target="../media/image8.png"/><Relationship Id="rId4" Type="http://schemas.openxmlformats.org/officeDocument/2006/relationships/notesSlide" Target="../notesSlides/notesSlide2.xml"/><Relationship Id="rId9" Type="http://schemas.microsoft.com/office/2007/relationships/diagramDrawing" Target="../diagrams/drawing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5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000" dirty="0"/>
              <a:t>Arbeitsbereich Hausärztliche Aus- und Weiterbildung in der regionalen Allgemeinmedizin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sz="1900" dirty="0"/>
              <a:t>HAWIRA 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9E8FBC96-482F-472C-A296-18626E8680F8}"/>
              </a:ext>
            </a:extLst>
          </p:cNvPr>
          <p:cNvSpPr txBox="1"/>
          <p:nvPr/>
        </p:nvSpPr>
        <p:spPr>
          <a:xfrm>
            <a:off x="0" y="4315509"/>
            <a:ext cx="9144000" cy="400110"/>
          </a:xfrm>
          <a:prstGeom prst="rect">
            <a:avLst/>
          </a:prstGeom>
          <a:solidFill>
            <a:srgbClr val="002D5C"/>
          </a:solidFill>
        </p:spPr>
        <p:txBody>
          <a:bodyPr wrap="square" rtlCol="0">
            <a:spAutoFit/>
          </a:bodyPr>
          <a:lstStyle/>
          <a:p>
            <a:r>
              <a:rPr lang="de-DE" sz="2000" b="1" dirty="0">
                <a:solidFill>
                  <a:srgbClr val="CAA371"/>
                </a:solidFill>
                <a:latin typeface="Lucida Sans"/>
                <a:ea typeface="+mj-ea"/>
                <a:cs typeface="Lucida Sans"/>
              </a:rPr>
              <a:t>Vorstellung der „Klasse Hausärzte (m, w, d)“ - KLAHA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0" y="4691812"/>
            <a:ext cx="9144000" cy="1077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 sz="100" b="1" dirty="0">
              <a:solidFill>
                <a:srgbClr val="9698CC"/>
              </a:solidFill>
              <a:latin typeface="Lucida Sans"/>
              <a:cs typeface="Lucida Sans"/>
            </a:endParaRPr>
          </a:p>
        </p:txBody>
      </p:sp>
      <p:pic>
        <p:nvPicPr>
          <p:cNvPr id="6" name="Audio 5">
            <a:hlinkClick r:id="" action="ppaction://media"/>
            <a:extLst>
              <a:ext uri="{FF2B5EF4-FFF2-40B4-BE49-F238E27FC236}">
                <a16:creationId xmlns:a16="http://schemas.microsoft.com/office/drawing/2014/main" id="{7F3BA47F-12EF-41D3-9EB4-3C2723FCB75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134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896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415"/>
    </mc:Choice>
    <mc:Fallback>
      <p:transition spd="slow" advTm="114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/>
        </p:nvSpPr>
        <p:spPr>
          <a:xfrm>
            <a:off x="683568" y="231793"/>
            <a:ext cx="63367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sz="2800" b="1" dirty="0">
                <a:solidFill>
                  <a:srgbClr val="CAA371"/>
                </a:solidFill>
                <a:latin typeface="Lucida Sans"/>
                <a:ea typeface="+mj-ea"/>
                <a:cs typeface="Lucida Sans"/>
              </a:rPr>
              <a:t>Vielen Dank für die </a:t>
            </a:r>
          </a:p>
          <a:p>
            <a:pPr lvl="0" algn="ctr"/>
            <a:r>
              <a:rPr lang="de-DE" sz="2800" b="1" dirty="0">
                <a:solidFill>
                  <a:srgbClr val="CAA371"/>
                </a:solidFill>
                <a:latin typeface="Lucida Sans"/>
                <a:ea typeface="+mj-ea"/>
                <a:cs typeface="Lucida Sans"/>
              </a:rPr>
              <a:t>Aufmerksamkeit!</a:t>
            </a:r>
          </a:p>
        </p:txBody>
      </p:sp>
      <p:sp>
        <p:nvSpPr>
          <p:cNvPr id="5" name="Rechteck 4"/>
          <p:cNvSpPr/>
          <p:nvPr/>
        </p:nvSpPr>
        <p:spPr>
          <a:xfrm>
            <a:off x="2411760" y="1907307"/>
            <a:ext cx="410445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Kontakt</a:t>
            </a:r>
            <a:endParaRPr lang="de-DE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endParaRPr lang="de-DE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Otto-von-Guericke-Universität Magdeburg</a:t>
            </a:r>
          </a:p>
          <a:p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Medizinische Fakultät</a:t>
            </a:r>
          </a:p>
          <a:p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HAWIRA</a:t>
            </a:r>
          </a:p>
          <a:p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Leipziger Straße 44</a:t>
            </a:r>
          </a:p>
          <a:p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39120 Magdeburg</a:t>
            </a:r>
          </a:p>
          <a:p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Telefon: 0391/67-21009</a:t>
            </a:r>
          </a:p>
          <a:p>
            <a:endParaRPr lang="de-DE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E-Mail: klaha@med.ovgu.de</a:t>
            </a:r>
            <a:endParaRPr lang="de-DE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de-DE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 </a:t>
            </a:r>
          </a:p>
        </p:txBody>
      </p:sp>
      <p:sp>
        <p:nvSpPr>
          <p:cNvPr id="6" name="Rechteck 5"/>
          <p:cNvSpPr/>
          <p:nvPr/>
        </p:nvSpPr>
        <p:spPr>
          <a:xfrm>
            <a:off x="2411760" y="4139555"/>
            <a:ext cx="392535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200" b="1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Ihr Team der „Klasse Hausärzte (m, w, d)“ – KLAHA</a:t>
            </a:r>
            <a:endParaRPr lang="de-DE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/>
            <a:endParaRPr lang="de-DE" sz="12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0"/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Prof.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em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Dr. med. Thomas Lichte - akademischer Leiter</a:t>
            </a:r>
          </a:p>
          <a:p>
            <a:pPr lvl="0"/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Dr. med. Robin John - organisatorischer Leiter</a:t>
            </a:r>
          </a:p>
          <a:p>
            <a:pPr lvl="0"/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Katja Bachmann, </a:t>
            </a:r>
            <a:r>
              <a:rPr lang="de-DE" sz="12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M.mel</a:t>
            </a:r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- Wissenschaftliche Mitarbeiterin</a:t>
            </a:r>
          </a:p>
          <a:p>
            <a:pPr lvl="0"/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Dr. PH Silke Brenne, MPH - Wissenschaftliche Mitarbeiterin</a:t>
            </a:r>
          </a:p>
          <a:p>
            <a:pPr lvl="0"/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Sabine Leinung - Koordinatorin KLAHA</a:t>
            </a:r>
          </a:p>
          <a:p>
            <a:pPr lvl="0"/>
            <a:r>
              <a:rPr lang="de-DE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Juliane Diehr - Sekretärin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CA8D0E53-25B8-4303-A3A5-C1762F98D52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134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13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786"/>
    </mc:Choice>
    <mc:Fallback>
      <p:transition spd="slow" advTm="1478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A361DFB7-FC2A-49E0-90C8-CFCC4754F76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1E603B91-29A8-408B-A587-3799B128C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600" dirty="0"/>
              <a:t>„Klasse Hausärzte (m, w, d)“ - KLAHA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BA915F4-2828-445F-8B4C-F678F77623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Seit dem Wintersemester 2019/2020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0EB93831-BDBD-49BD-856F-B4B187936BA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7804" y="2051248"/>
            <a:ext cx="3528392" cy="34555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A8893F5-1058-4B50-A374-3701C6F898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2422" y="13965"/>
            <a:ext cx="2199663" cy="1101106"/>
          </a:xfrm>
          <a:prstGeom prst="rect">
            <a:avLst/>
          </a:prstGeom>
        </p:spPr>
      </p:pic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85C9D190-F896-4C0E-AEDF-A55B0017C40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134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888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270"/>
    </mc:Choice>
    <mc:Fallback>
      <p:transition spd="slow" advTm="72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F74707AC-9E81-4F0E-AA71-F1EBE1F4C1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96" y="350249"/>
            <a:ext cx="8229600" cy="792088"/>
          </a:xfrm>
        </p:spPr>
        <p:txBody>
          <a:bodyPr>
            <a:noAutofit/>
          </a:bodyPr>
          <a:lstStyle/>
          <a:p>
            <a:r>
              <a:rPr lang="de-DE" dirty="0"/>
              <a:t>HAWIRA Organigramm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C062476-BEFE-4FF0-BB73-AF81CBB096A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5089"/>
          <a:stretch/>
        </p:blipFill>
        <p:spPr>
          <a:xfrm>
            <a:off x="339635" y="1043211"/>
            <a:ext cx="8409078" cy="4864495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98799AEA-8B5F-4910-8FB8-F07534BC8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32422" y="13965"/>
            <a:ext cx="2199663" cy="1101106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89697B42-8A05-4CCF-99D5-00E60567583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318500" y="60134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146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5863"/>
    </mc:Choice>
    <mc:Fallback>
      <p:transition spd="slow" advTm="458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/>
        </p:nvSpPr>
        <p:spPr>
          <a:xfrm>
            <a:off x="611560" y="1691283"/>
            <a:ext cx="7920880" cy="41703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de-DE" sz="1100" b="1" dirty="0">
              <a:solidFill>
                <a:schemeClr val="accent5">
                  <a:lumMod val="75000"/>
                </a:schemeClr>
              </a:solidFill>
              <a:latin typeface="Lucida Sans"/>
              <a:cs typeface="Lucida Sans"/>
            </a:endParaRPr>
          </a:p>
          <a:p>
            <a:pPr marL="428625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neues Lehrangebot für Studierende an der Medizinischen Fakultät in Magdeburg ab Wintersemester 2019/20</a:t>
            </a:r>
          </a:p>
          <a:p>
            <a:pPr marL="428625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innovatives Konzept erstreckt sich über 5 Jahre (BFE, Vorklinik und Klinik)</a:t>
            </a:r>
          </a:p>
          <a:p>
            <a:pPr marL="428625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Lehrstunden sind im Curriculum integriert </a:t>
            </a:r>
          </a:p>
          <a:p>
            <a:pPr marL="428625" indent="-34290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jede*r Student*in bekommt eine*n hausärztlichen Mentor*in</a:t>
            </a:r>
          </a:p>
        </p:txBody>
      </p:sp>
      <p:sp>
        <p:nvSpPr>
          <p:cNvPr id="3" name="Rechteck 2"/>
          <p:cNvSpPr/>
          <p:nvPr/>
        </p:nvSpPr>
        <p:spPr>
          <a:xfrm>
            <a:off x="611560" y="323131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de-DE" sz="2400" b="1" dirty="0">
                <a:solidFill>
                  <a:srgbClr val="CAA371"/>
                </a:solidFill>
                <a:latin typeface="Lucida Sans"/>
                <a:ea typeface="+mj-ea"/>
                <a:cs typeface="Lucida Sans"/>
              </a:rPr>
              <a:t>Überblick „Klasse Hausärzte (m, w, d)“ </a:t>
            </a:r>
          </a:p>
          <a:p>
            <a:pPr lvl="0" algn="ctr"/>
            <a:r>
              <a:rPr lang="de-DE" sz="2400" b="1" dirty="0">
                <a:solidFill>
                  <a:srgbClr val="CAA371"/>
                </a:solidFill>
                <a:latin typeface="Lucida Sans"/>
                <a:ea typeface="+mj-ea"/>
                <a:cs typeface="Lucida Sans"/>
              </a:rPr>
              <a:t>- KLAHA</a:t>
            </a:r>
          </a:p>
        </p:txBody>
      </p:sp>
      <p:pic>
        <p:nvPicPr>
          <p:cNvPr id="4" name="Audio 3">
            <a:hlinkClick r:id="" action="ppaction://media"/>
            <a:extLst>
              <a:ext uri="{FF2B5EF4-FFF2-40B4-BE49-F238E27FC236}">
                <a16:creationId xmlns:a16="http://schemas.microsoft.com/office/drawing/2014/main" id="{BD4E4C62-387E-4CD6-B5E3-4E801FA733E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134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189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703"/>
    </mc:Choice>
    <mc:Fallback>
      <p:transition spd="slow" advTm="1670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/>
        </p:nvSpPr>
        <p:spPr>
          <a:xfrm>
            <a:off x="323528" y="645546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b="1" dirty="0">
                <a:solidFill>
                  <a:srgbClr val="CAA371"/>
                </a:solidFill>
                <a:latin typeface="Lucida Sans"/>
                <a:ea typeface="+mj-ea"/>
                <a:cs typeface="Lucida Sans"/>
              </a:rPr>
              <a:t>Gemeinsames Ziel</a:t>
            </a:r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611561" y="1691283"/>
            <a:ext cx="7957290" cy="4176464"/>
          </a:xfrm>
          <a:prstGeom prst="rect">
            <a:avLst/>
          </a:prstGeom>
        </p:spPr>
        <p:txBody>
          <a:bodyPr/>
          <a:lstStyle>
            <a:lvl1pPr marL="177800" indent="-177800" algn="l" defTabSz="457200" rtl="0" eaLnBrk="1" latinLnBrk="0" hangingPunct="1">
              <a:spcBef>
                <a:spcPct val="20000"/>
              </a:spcBef>
              <a:buFont typeface="Lucida Grande"/>
              <a:buChar char="･"/>
              <a:defRPr sz="1800" b="0" i="0" kern="1200">
                <a:solidFill>
                  <a:srgbClr val="777877"/>
                </a:solidFill>
                <a:latin typeface="Lucida Sans"/>
                <a:ea typeface="+mn-ea"/>
                <a:cs typeface="Lucida Sans"/>
              </a:defRPr>
            </a:lvl1pPr>
            <a:lvl2pPr marL="357188" indent="-179388" algn="l" defTabSz="457200" rtl="0" eaLnBrk="1" latinLnBrk="0" hangingPunct="1">
              <a:spcBef>
                <a:spcPct val="20000"/>
              </a:spcBef>
              <a:buFont typeface="Lucida Grande"/>
              <a:buChar char="»"/>
              <a:defRPr sz="1800" b="0" i="0" kern="1200">
                <a:solidFill>
                  <a:srgbClr val="777877"/>
                </a:solidFill>
                <a:latin typeface="Lucida Sans"/>
                <a:ea typeface="+mn-ea"/>
                <a:cs typeface="Lucida San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Begeisterung für den hausärztlichen Beruf 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Förderung des Lernens anhand von Rollenvorbildern in der patientenorientierten und gemeindenahen Primärversorgung</a:t>
            </a:r>
          </a:p>
          <a:p>
            <a:pPr>
              <a:spcBef>
                <a:spcPts val="0"/>
              </a:spcBef>
              <a:spcAft>
                <a:spcPts val="1200"/>
              </a:spcAft>
            </a:pP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Patient*innenkontakt ab dem ersten Semester inklusive Betreuung eines Langzeitpatient*innen</a:t>
            </a:r>
          </a:p>
          <a:p>
            <a:pPr marL="342900" lvl="1" indent="-342900">
              <a:spcBef>
                <a:spcPts val="0"/>
              </a:spcBef>
              <a:spcAft>
                <a:spcPts val="1200"/>
              </a:spcAft>
            </a:pP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sym typeface="Wingdings" panose="05000000000000000000" pitchFamily="2" charset="2"/>
              </a:rPr>
              <a:t>Nachwuchsrekrutierung von Allgemeinmediziner*innen für das Land Sachsen-Anhalt</a:t>
            </a:r>
          </a:p>
          <a:p>
            <a:pPr marL="342900" lvl="1" indent="-342900">
              <a:spcBef>
                <a:spcPts val="0"/>
              </a:spcBef>
              <a:spcAft>
                <a:spcPts val="1200"/>
              </a:spcAft>
            </a:pP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Vernetzung </a:t>
            </a:r>
            <a:r>
              <a:rPr lang="de-DE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M</a:t>
            </a: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entor – </a:t>
            </a:r>
            <a:r>
              <a:rPr lang="de-DE" sz="24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M</a:t>
            </a:r>
            <a:r>
              <a:rPr lang="de-DE" sz="24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entee</a:t>
            </a:r>
            <a:r>
              <a:rPr lang="de-DE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 – OVGU</a:t>
            </a: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F68BD6A2-6FBD-4786-A6FE-75DF1C669B0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8318500" y="60134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239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1831"/>
    </mc:Choice>
    <mc:Fallback>
      <p:transition spd="slow" advTm="518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1E603B91-29A8-408B-A587-3799B128C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Klasse Hausärzte (m, w, d) - KLAHA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BA915F4-2828-445F-8B4C-F678F77623F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Aufbau der KLAHA</a:t>
            </a:r>
          </a:p>
        </p:txBody>
      </p:sp>
      <p:graphicFrame>
        <p:nvGraphicFramePr>
          <p:cNvPr id="10" name="Inhaltsplatzhalter 9"/>
          <p:cNvGraphicFramePr>
            <a:graphicFrameLocks noGrp="1"/>
          </p:cNvGraphicFramePr>
          <p:nvPr>
            <p:ph sz="quarter" idx="12"/>
            <p:extLst>
              <p:ext uri="{D42A27DB-BD31-4B8C-83A1-F6EECF244321}">
                <p14:modId xmlns:p14="http://schemas.microsoft.com/office/powerpoint/2010/main" val="80032861"/>
              </p:ext>
            </p:extLst>
          </p:nvPr>
        </p:nvGraphicFramePr>
        <p:xfrm>
          <a:off x="375553" y="2126127"/>
          <a:ext cx="6336303" cy="303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8" name="Grafik 7">
            <a:extLst>
              <a:ext uri="{FF2B5EF4-FFF2-40B4-BE49-F238E27FC236}">
                <a16:creationId xmlns:a16="http://schemas.microsoft.com/office/drawing/2014/main" id="{0EB93831-BDBD-49BD-856F-B4B187936BAD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97853"/>
            <a:ext cx="1740025" cy="17041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feld 10"/>
          <p:cNvSpPr txBox="1"/>
          <p:nvPr/>
        </p:nvSpPr>
        <p:spPr>
          <a:xfrm>
            <a:off x="2704279" y="3017248"/>
            <a:ext cx="3520169" cy="231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2" b="1" dirty="0">
                <a:solidFill>
                  <a:schemeClr val="accent1">
                    <a:lumMod val="50000"/>
                  </a:schemeClr>
                </a:solidFill>
                <a:latin typeface="Lucida Sans"/>
                <a:cs typeface="Lucida Sans"/>
              </a:rPr>
              <a:t>Hausaufgabe &amp; Hausarbeit (Umfang 750–1000 Wörter)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2704279" y="4067069"/>
            <a:ext cx="3520169" cy="231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2" b="1" dirty="0">
                <a:solidFill>
                  <a:schemeClr val="accent1">
                    <a:lumMod val="50000"/>
                  </a:schemeClr>
                </a:solidFill>
                <a:latin typeface="Lucida Sans"/>
                <a:cs typeface="Lucida Sans"/>
              </a:rPr>
              <a:t>Abstract (Umfang 750-1000 Wörter)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2758436" y="5089890"/>
            <a:ext cx="3520169" cy="231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2" b="1" dirty="0">
                <a:solidFill>
                  <a:schemeClr val="accent1">
                    <a:lumMod val="50000"/>
                  </a:schemeClr>
                </a:solidFill>
                <a:latin typeface="Lucida Sans"/>
                <a:cs typeface="Lucida Sans"/>
              </a:rPr>
              <a:t>OSCE-Test mit zwei Teilprüfungen</a:t>
            </a:r>
          </a:p>
        </p:txBody>
      </p:sp>
      <p:graphicFrame>
        <p:nvGraphicFramePr>
          <p:cNvPr id="2" name="Tabelle 1"/>
          <p:cNvGraphicFramePr>
            <a:graphicFrameLocks noGrp="1"/>
          </p:cNvGraphicFramePr>
          <p:nvPr/>
        </p:nvGraphicFramePr>
        <p:xfrm>
          <a:off x="6812417" y="2132670"/>
          <a:ext cx="2228166" cy="38034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166">
                  <a:extLst>
                    <a:ext uri="{9D8B030D-6E8A-4147-A177-3AD203B41FA5}">
                      <a16:colId xmlns:a16="http://schemas.microsoft.com/office/drawing/2014/main" val="1273058164"/>
                    </a:ext>
                  </a:extLst>
                </a:gridCol>
              </a:tblGrid>
              <a:tr h="940513">
                <a:tc>
                  <a:txBody>
                    <a:bodyPr/>
                    <a:lstStyle/>
                    <a:p>
                      <a:r>
                        <a:rPr lang="de-DE" sz="1300" dirty="0"/>
                        <a:t>BFE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658258733"/>
                  </a:ext>
                </a:extLst>
              </a:tr>
              <a:tr h="1051561">
                <a:tc>
                  <a:txBody>
                    <a:bodyPr/>
                    <a:lstStyle/>
                    <a:p>
                      <a:r>
                        <a:rPr lang="de-DE" sz="1300" dirty="0"/>
                        <a:t>Anmeldung</a:t>
                      </a:r>
                      <a:r>
                        <a:rPr lang="de-DE" sz="1300" baseline="0" dirty="0"/>
                        <a:t> für Physikum (M1)</a:t>
                      </a:r>
                      <a:br>
                        <a:rPr lang="de-DE" sz="1300" baseline="0" dirty="0"/>
                      </a:br>
                      <a:r>
                        <a:rPr lang="de-DE" sz="1300" baseline="0" dirty="0"/>
                        <a:t>„Allgemeinmedizin für die Klasse Hausärzte“</a:t>
                      </a:r>
                      <a:endParaRPr lang="de-DE" sz="13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008280432"/>
                  </a:ext>
                </a:extLst>
              </a:tr>
              <a:tr h="1038498">
                <a:tc>
                  <a:txBody>
                    <a:bodyPr/>
                    <a:lstStyle/>
                    <a:p>
                      <a:r>
                        <a:rPr lang="de-DE" sz="1300" dirty="0"/>
                        <a:t>Anmeldung zum 2. Abschnitt der ärztl. Prüfung (M2)</a:t>
                      </a:r>
                      <a:br>
                        <a:rPr lang="de-DE" sz="1300" dirty="0"/>
                      </a:br>
                      <a:r>
                        <a:rPr lang="de-DE" sz="1300" dirty="0"/>
                        <a:t>„…“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16334109"/>
                  </a:ext>
                </a:extLst>
              </a:tr>
              <a:tr h="772925">
                <a:tc>
                  <a:txBody>
                    <a:bodyPr/>
                    <a:lstStyle/>
                    <a:p>
                      <a:r>
                        <a:rPr lang="de-DE" sz="1300" dirty="0"/>
                        <a:t>Anmeldung zum Staatexamen (M3)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269338844"/>
                  </a:ext>
                </a:extLst>
              </a:tr>
            </a:tbl>
          </a:graphicData>
        </a:graphic>
      </p:graphicFrame>
      <p:grpSp>
        <p:nvGrpSpPr>
          <p:cNvPr id="14" name="Gruppieren 13"/>
          <p:cNvGrpSpPr/>
          <p:nvPr/>
        </p:nvGrpSpPr>
        <p:grpSpPr>
          <a:xfrm>
            <a:off x="470263" y="5543792"/>
            <a:ext cx="6191794" cy="300476"/>
            <a:chOff x="144920" y="2809256"/>
            <a:chExt cx="3285398" cy="1230958"/>
          </a:xfrm>
        </p:grpSpPr>
        <p:sp>
          <p:nvSpPr>
            <p:cNvPr id="15" name="Chevron 14"/>
            <p:cNvSpPr/>
            <p:nvPr/>
          </p:nvSpPr>
          <p:spPr>
            <a:xfrm>
              <a:off x="144920" y="2809256"/>
              <a:ext cx="3285398" cy="1230958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Chevron 4"/>
            <p:cNvSpPr txBox="1"/>
            <p:nvPr/>
          </p:nvSpPr>
          <p:spPr>
            <a:xfrm>
              <a:off x="760399" y="2809256"/>
              <a:ext cx="2054440" cy="123095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9050" tIns="9525" rIns="0" bIns="9525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Bef>
                  <a:spcPct val="0"/>
                </a:spcBef>
              </a:pPr>
              <a:r>
                <a:rPr lang="de-DE" sz="1500" dirty="0"/>
                <a:t>PJ</a:t>
              </a:r>
              <a:endParaRPr lang="de-DE" sz="1050" dirty="0"/>
            </a:p>
          </p:txBody>
        </p:sp>
      </p:grpSp>
      <p:cxnSp>
        <p:nvCxnSpPr>
          <p:cNvPr id="7" name="Gerader Verbinder 6"/>
          <p:cNvCxnSpPr/>
          <p:nvPr/>
        </p:nvCxnSpPr>
        <p:spPr>
          <a:xfrm>
            <a:off x="539750" y="5391382"/>
            <a:ext cx="6030867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F8DDE2AE-80B3-4AAD-8E59-9B4DCB91DF9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8318500" y="60134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322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7920"/>
    </mc:Choice>
    <mc:Fallback>
      <p:transition spd="slow" advTm="679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4508958-433C-4A72-81F4-DA197BD2E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KLAHA-Jahrgänge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12"/>
          </p:nvPr>
        </p:nvSpPr>
        <p:spPr>
          <a:xfrm>
            <a:off x="395536" y="1507507"/>
            <a:ext cx="8376063" cy="4360240"/>
          </a:xfrm>
        </p:spPr>
        <p:txBody>
          <a:bodyPr/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/>
              <a:t>Zum jetzigen Zeitpunkt existieren zwei Jahrgänge:</a:t>
            </a:r>
          </a:p>
          <a:p>
            <a:pPr marL="55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/>
              <a:t>KLAHA 2019 Beginn zum </a:t>
            </a:r>
            <a:r>
              <a:rPr lang="de-DE" dirty="0" err="1"/>
              <a:t>WiSe</a:t>
            </a:r>
            <a:r>
              <a:rPr lang="de-DE" dirty="0"/>
              <a:t> 2019/20, aktuell 12 Studierende</a:t>
            </a:r>
          </a:p>
          <a:p>
            <a:pPr marL="555750" lvl="1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de-DE" dirty="0"/>
              <a:t>KLAHA 2020 Beginn zum </a:t>
            </a:r>
            <a:r>
              <a:rPr lang="de-DE" dirty="0" err="1"/>
              <a:t>WiSe</a:t>
            </a:r>
            <a:r>
              <a:rPr lang="de-DE" dirty="0"/>
              <a:t> 2020/21, aktuell 14 Studierende </a:t>
            </a:r>
          </a:p>
          <a:p>
            <a:pPr lvl="1" indent="0">
              <a:spcAft>
                <a:spcPts val="1200"/>
              </a:spcAft>
              <a:buNone/>
            </a:pPr>
            <a:endParaRPr lang="de-DE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b="1" dirty="0"/>
              <a:t>Landarztquote: </a:t>
            </a:r>
            <a:r>
              <a:rPr lang="de-DE" dirty="0"/>
              <a:t>Insgesamt sind 9 Studierende verpflichtet, an der KLAHA teilzunehmen, da sie über die Landarztquote von Sachsen-Anhalt einen Studienplatz erhalten haben: </a:t>
            </a:r>
          </a:p>
          <a:p>
            <a:pPr marL="55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/>
              <a:t>1 Studierende*r in der KLAHA 2019</a:t>
            </a:r>
          </a:p>
          <a:p>
            <a:pPr marL="5557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de-DE" dirty="0"/>
              <a:t>8 Studierende in der KLAHA 2020 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EB93831-BDBD-49BD-856F-B4B187936BA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07107"/>
            <a:ext cx="1740025" cy="17041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8F8725F3-B0DA-486A-AD17-DFA95A28B2A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134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659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1760"/>
    </mc:Choice>
    <mc:Fallback>
      <p:transition spd="slow" advTm="2176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4508958-433C-4A72-81F4-DA197BD2E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Evaluation - Erwartungen</a:t>
            </a:r>
          </a:p>
        </p:txBody>
      </p:sp>
      <p:sp>
        <p:nvSpPr>
          <p:cNvPr id="7" name="Wolke 6"/>
          <p:cNvSpPr/>
          <p:nvPr/>
        </p:nvSpPr>
        <p:spPr>
          <a:xfrm>
            <a:off x="683568" y="1744294"/>
            <a:ext cx="2979480" cy="1707698"/>
          </a:xfrm>
          <a:prstGeom prst="cloud">
            <a:avLst/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100" dirty="0">
                <a:solidFill>
                  <a:schemeClr val="tx1"/>
                </a:solidFill>
              </a:rPr>
              <a:t>„</a:t>
            </a:r>
            <a:r>
              <a:rPr lang="de-DE" sz="1400" b="1" dirty="0">
                <a:solidFill>
                  <a:schemeClr val="tx1"/>
                </a:solidFill>
              </a:rPr>
              <a:t>Früher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de-DE" sz="1400" b="1" dirty="0">
                <a:solidFill>
                  <a:schemeClr val="tx1"/>
                </a:solidFill>
              </a:rPr>
              <a:t>Patientenkontakt</a:t>
            </a:r>
            <a:r>
              <a:rPr lang="de-DE" sz="1400" dirty="0">
                <a:solidFill>
                  <a:schemeClr val="tx1"/>
                </a:solidFill>
              </a:rPr>
              <a:t>, frühes Üben der </a:t>
            </a:r>
          </a:p>
          <a:p>
            <a:pPr algn="ctr"/>
            <a:r>
              <a:rPr lang="de-DE" sz="1400" dirty="0">
                <a:solidFill>
                  <a:schemeClr val="tx1"/>
                </a:solidFill>
              </a:rPr>
              <a:t>Arzt-Patienten-Kommunikation“ </a:t>
            </a:r>
          </a:p>
          <a:p>
            <a:pPr algn="ctr"/>
            <a:r>
              <a:rPr lang="de-DE" sz="1400" dirty="0">
                <a:solidFill>
                  <a:schemeClr val="tx1"/>
                </a:solidFill>
              </a:rPr>
              <a:t>(KLAHA 2019)</a:t>
            </a:r>
          </a:p>
        </p:txBody>
      </p:sp>
      <p:sp>
        <p:nvSpPr>
          <p:cNvPr id="8" name="Wolke 7"/>
          <p:cNvSpPr/>
          <p:nvPr/>
        </p:nvSpPr>
        <p:spPr>
          <a:xfrm>
            <a:off x="2173308" y="3727156"/>
            <a:ext cx="2979480" cy="1886926"/>
          </a:xfrm>
          <a:prstGeom prst="cloud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„Praxiserfahrungen, direkten Einblick in    </a:t>
            </a:r>
            <a:r>
              <a:rPr lang="de-DE" sz="1400" b="1" dirty="0">
                <a:solidFill>
                  <a:schemeClr val="tx1"/>
                </a:solidFill>
              </a:rPr>
              <a:t>Berufsalltag außerhalb einer Klinik</a:t>
            </a:r>
            <a:r>
              <a:rPr lang="de-DE" sz="1400" dirty="0">
                <a:solidFill>
                  <a:schemeClr val="tx1"/>
                </a:solidFill>
              </a:rPr>
              <a:t>“ </a:t>
            </a:r>
          </a:p>
          <a:p>
            <a:pPr algn="ctr"/>
            <a:r>
              <a:rPr lang="de-DE" sz="1400" dirty="0">
                <a:solidFill>
                  <a:schemeClr val="tx1"/>
                </a:solidFill>
              </a:rPr>
              <a:t>(KLAHA 2020)</a:t>
            </a:r>
          </a:p>
        </p:txBody>
      </p:sp>
      <p:sp>
        <p:nvSpPr>
          <p:cNvPr id="9" name="Wolke 8"/>
          <p:cNvSpPr/>
          <p:nvPr/>
        </p:nvSpPr>
        <p:spPr>
          <a:xfrm>
            <a:off x="4067944" y="1139064"/>
            <a:ext cx="4466505" cy="2160240"/>
          </a:xfrm>
          <a:prstGeom prst="cloud">
            <a:avLst/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„</a:t>
            </a:r>
            <a:r>
              <a:rPr lang="de-DE" sz="1400" b="1" dirty="0">
                <a:solidFill>
                  <a:schemeClr val="tx1"/>
                </a:solidFill>
              </a:rPr>
              <a:t>Ländliche Praxisabläufe </a:t>
            </a:r>
            <a:r>
              <a:rPr lang="de-DE" sz="1400" dirty="0">
                <a:solidFill>
                  <a:schemeClr val="tx1"/>
                </a:solidFill>
              </a:rPr>
              <a:t>kennenlernen; Praxisbezug für das Studium; Erlernen erster praktischer Fähigkeiten; Klarheit gewinnen über Richtung nach dem Studium“ </a:t>
            </a:r>
          </a:p>
          <a:p>
            <a:pPr algn="ctr"/>
            <a:r>
              <a:rPr lang="de-DE" sz="1400" dirty="0">
                <a:solidFill>
                  <a:schemeClr val="tx1"/>
                </a:solidFill>
              </a:rPr>
              <a:t>(KLAHA 2019)</a:t>
            </a:r>
          </a:p>
        </p:txBody>
      </p:sp>
      <p:sp>
        <p:nvSpPr>
          <p:cNvPr id="10" name="Wolke 9"/>
          <p:cNvSpPr/>
          <p:nvPr/>
        </p:nvSpPr>
        <p:spPr>
          <a:xfrm>
            <a:off x="5832475" y="3326620"/>
            <a:ext cx="3116506" cy="2287462"/>
          </a:xfrm>
          <a:prstGeom prst="cloud">
            <a:avLst/>
          </a:prstGeom>
          <a:gradFill>
            <a:gsLst>
              <a:gs pos="0">
                <a:schemeClr val="accent4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„Interessante Zeit, viele Soft-Skills und </a:t>
            </a:r>
            <a:r>
              <a:rPr lang="de-DE" sz="1400" b="1" dirty="0">
                <a:solidFill>
                  <a:schemeClr val="tx1"/>
                </a:solidFill>
              </a:rPr>
              <a:t>Trick17 beim Arzt-Patienten-Kontakt</a:t>
            </a:r>
            <a:r>
              <a:rPr lang="de-DE" sz="1400" dirty="0">
                <a:solidFill>
                  <a:schemeClr val="tx1"/>
                </a:solidFill>
              </a:rPr>
              <a:t>“ </a:t>
            </a:r>
          </a:p>
          <a:p>
            <a:pPr algn="ctr"/>
            <a:r>
              <a:rPr lang="de-DE" sz="1400" dirty="0">
                <a:solidFill>
                  <a:schemeClr val="tx1"/>
                </a:solidFill>
              </a:rPr>
              <a:t>(KLAHA 2020)</a:t>
            </a: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0EB93831-BDBD-49BD-856F-B4B187936BA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0967" y="-84960"/>
            <a:ext cx="1740025" cy="17041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2C986646-D68C-4DD7-80AE-0966BE35A91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134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1034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865"/>
    </mc:Choice>
    <mc:Fallback>
      <p:transition spd="slow" advTm="1486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44508958-433C-4A72-81F4-DA197BD2EA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Evaluation - Motivation</a:t>
            </a:r>
          </a:p>
        </p:txBody>
      </p:sp>
      <p:sp>
        <p:nvSpPr>
          <p:cNvPr id="5" name="Rechteckige Legende 4"/>
          <p:cNvSpPr/>
          <p:nvPr/>
        </p:nvSpPr>
        <p:spPr>
          <a:xfrm>
            <a:off x="523909" y="1981647"/>
            <a:ext cx="2174591" cy="1359786"/>
          </a:xfrm>
          <a:prstGeom prst="wedgeRectCallout">
            <a:avLst>
              <a:gd name="adj1" fmla="val 102935"/>
              <a:gd name="adj2" fmla="val 58681"/>
            </a:avLst>
          </a:prstGeom>
          <a:gradFill>
            <a:gsLst>
              <a:gs pos="0">
                <a:schemeClr val="accent6">
                  <a:lumMod val="7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„Eigener</a:t>
            </a:r>
            <a:r>
              <a:rPr lang="de-DE" sz="1400" b="1" dirty="0">
                <a:solidFill>
                  <a:schemeClr val="tx1"/>
                </a:solidFill>
              </a:rPr>
              <a:t> Wunsch Hausarzt zu werden</a:t>
            </a:r>
            <a:r>
              <a:rPr lang="de-DE" sz="1400" dirty="0">
                <a:solidFill>
                  <a:schemeClr val="tx1"/>
                </a:solidFill>
              </a:rPr>
              <a:t>; frühzeitige praxisnahe Vorbereitung.“</a:t>
            </a:r>
          </a:p>
          <a:p>
            <a:pPr algn="ctr"/>
            <a:endParaRPr lang="de-DE" sz="1400" dirty="0"/>
          </a:p>
        </p:txBody>
      </p:sp>
      <p:sp>
        <p:nvSpPr>
          <p:cNvPr id="11" name="Rechteckige Legende 10"/>
          <p:cNvSpPr/>
          <p:nvPr/>
        </p:nvSpPr>
        <p:spPr>
          <a:xfrm>
            <a:off x="2698500" y="3742064"/>
            <a:ext cx="2305547" cy="1359786"/>
          </a:xfrm>
          <a:prstGeom prst="wedgeRectCallout">
            <a:avLst>
              <a:gd name="adj1" fmla="val -58671"/>
              <a:gd name="adj2" fmla="val 98782"/>
            </a:avLst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„Interesse </a:t>
            </a:r>
            <a:r>
              <a:rPr lang="de-DE" sz="1400" b="1" dirty="0">
                <a:solidFill>
                  <a:schemeClr val="tx1"/>
                </a:solidFill>
              </a:rPr>
              <a:t>einmal über den Tellerrand zu schauen </a:t>
            </a:r>
            <a:r>
              <a:rPr lang="de-DE" sz="1400" dirty="0">
                <a:solidFill>
                  <a:schemeClr val="tx1"/>
                </a:solidFill>
              </a:rPr>
              <a:t>und in ein anderes Fach </a:t>
            </a:r>
            <a:r>
              <a:rPr lang="de-DE" sz="1400" dirty="0" err="1">
                <a:solidFill>
                  <a:schemeClr val="tx1"/>
                </a:solidFill>
              </a:rPr>
              <a:t>hineinzuschnuppern</a:t>
            </a:r>
            <a:r>
              <a:rPr lang="de-DE" sz="1400" dirty="0">
                <a:solidFill>
                  <a:schemeClr val="tx1"/>
                </a:solidFill>
              </a:rPr>
              <a:t>.“</a:t>
            </a:r>
            <a:endParaRPr lang="de-DE" sz="1400" dirty="0"/>
          </a:p>
        </p:txBody>
      </p:sp>
      <p:sp>
        <p:nvSpPr>
          <p:cNvPr id="12" name="Rechteckige Legende 11"/>
          <p:cNvSpPr/>
          <p:nvPr/>
        </p:nvSpPr>
        <p:spPr>
          <a:xfrm>
            <a:off x="4427984" y="1783959"/>
            <a:ext cx="2504438" cy="1545683"/>
          </a:xfrm>
          <a:prstGeom prst="wedgeRectCallout">
            <a:avLst>
              <a:gd name="adj1" fmla="val 80657"/>
              <a:gd name="adj2" fmla="val -97903"/>
            </a:avLst>
          </a:prstGeom>
          <a:gradFill>
            <a:gsLst>
              <a:gs pos="0">
                <a:schemeClr val="bg2">
                  <a:lumMod val="7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„</a:t>
            </a:r>
            <a:r>
              <a:rPr lang="de-DE" sz="1400" b="1" dirty="0">
                <a:solidFill>
                  <a:schemeClr val="tx1"/>
                </a:solidFill>
              </a:rPr>
              <a:t>Interesse am Beruf </a:t>
            </a:r>
            <a:r>
              <a:rPr lang="de-DE" sz="1400" dirty="0">
                <a:solidFill>
                  <a:schemeClr val="tx1"/>
                </a:solidFill>
              </a:rPr>
              <a:t>eines ländlichen Hausarztes, könnte mir einen ländlichen beruflichen Alltag gut vorstellen.“</a:t>
            </a:r>
          </a:p>
        </p:txBody>
      </p:sp>
      <p:sp>
        <p:nvSpPr>
          <p:cNvPr id="13" name="Rechteckige Legende 12"/>
          <p:cNvSpPr/>
          <p:nvPr/>
        </p:nvSpPr>
        <p:spPr>
          <a:xfrm>
            <a:off x="5735050" y="3742064"/>
            <a:ext cx="1944216" cy="1080120"/>
          </a:xfrm>
          <a:prstGeom prst="wedgeRectCallout">
            <a:avLst>
              <a:gd name="adj1" fmla="val 61914"/>
              <a:gd name="adj2" fmla="val 104511"/>
            </a:avLst>
          </a:prstGeom>
          <a:gradFill>
            <a:gsLst>
              <a:gs pos="0">
                <a:schemeClr val="accent2">
                  <a:lumMod val="40000"/>
                  <a:lumOff val="60000"/>
                </a:schemeClr>
              </a:gs>
              <a:gs pos="100000">
                <a:schemeClr val="accent1">
                  <a:tint val="50000"/>
                  <a:shade val="100000"/>
                  <a:satMod val="35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>
                <a:solidFill>
                  <a:schemeClr val="tx1"/>
                </a:solidFill>
              </a:rPr>
              <a:t>„</a:t>
            </a:r>
            <a:r>
              <a:rPr lang="de-DE" sz="1400" b="1" dirty="0">
                <a:solidFill>
                  <a:schemeClr val="tx1"/>
                </a:solidFill>
              </a:rPr>
              <a:t>Praxisbezug </a:t>
            </a:r>
            <a:r>
              <a:rPr lang="de-DE" sz="1400" dirty="0">
                <a:solidFill>
                  <a:schemeClr val="tx1"/>
                </a:solidFill>
              </a:rPr>
              <a:t>mehr als in „normaler“ Vorklinik.“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0EB93831-BDBD-49BD-856F-B4B187936BAD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3975" y="-71681"/>
            <a:ext cx="1740025" cy="17041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7F5BDC3A-CEE3-4B8A-9857-114EEEFFAC0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18500" y="601345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176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509"/>
    </mc:Choice>
    <mc:Fallback>
      <p:transition spd="slow" advTm="1150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Folgefoli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200" b="1" dirty="0" smtClean="0">
            <a:solidFill>
              <a:srgbClr val="9698CC"/>
            </a:solidFill>
            <a:latin typeface="Lucida Sans"/>
            <a:cs typeface="Lucida San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itelfoli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1200" b="1" dirty="0" smtClean="0">
            <a:solidFill>
              <a:srgbClr val="9698CC"/>
            </a:solidFill>
            <a:latin typeface="Lucida Sans"/>
            <a:cs typeface="Lucida Sans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630</Words>
  <Application>Microsoft Office PowerPoint</Application>
  <PresentationFormat>Benutzerdefiniert</PresentationFormat>
  <Paragraphs>86</Paragraphs>
  <Slides>10</Slides>
  <Notes>2</Notes>
  <HiddenSlides>0</HiddenSlides>
  <MMClips>10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10</vt:i4>
      </vt:variant>
    </vt:vector>
  </HeadingPairs>
  <TitlesOfParts>
    <vt:vector size="16" baseType="lpstr">
      <vt:lpstr>Arial</vt:lpstr>
      <vt:lpstr>Calibri</vt:lpstr>
      <vt:lpstr>Lucida Grande</vt:lpstr>
      <vt:lpstr>Lucida Sans</vt:lpstr>
      <vt:lpstr>Folgefolie</vt:lpstr>
      <vt:lpstr>Titelfolie</vt:lpstr>
      <vt:lpstr>Arbeitsbereich Hausärztliche Aus- und Weiterbildung in der regionalen Allgemeinmedizin</vt:lpstr>
      <vt:lpstr>„Klasse Hausärzte (m, w, d)“ - KLAHA</vt:lpstr>
      <vt:lpstr>HAWIRA Organigramm</vt:lpstr>
      <vt:lpstr>PowerPoint-Präsentation</vt:lpstr>
      <vt:lpstr>PowerPoint-Präsentation</vt:lpstr>
      <vt:lpstr>Klasse Hausärzte (m, w, d) - KLAHA</vt:lpstr>
      <vt:lpstr>KLAHA-Jahrgänge</vt:lpstr>
      <vt:lpstr>Evaluation - Erwartungen</vt:lpstr>
      <vt:lpstr>Evaluation - Motivation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Melvin</dc:creator>
  <cp:lastModifiedBy>Robin John</cp:lastModifiedBy>
  <cp:revision>194</cp:revision>
  <dcterms:created xsi:type="dcterms:W3CDTF">2012-12-07T12:40:41Z</dcterms:created>
  <dcterms:modified xsi:type="dcterms:W3CDTF">2021-07-06T16:34:07Z</dcterms:modified>
</cp:coreProperties>
</file>