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59" r:id="rId3"/>
    <p:sldId id="260" r:id="rId4"/>
    <p:sldId id="277" r:id="rId5"/>
    <p:sldId id="261" r:id="rId6"/>
    <p:sldId id="258" r:id="rId7"/>
    <p:sldId id="276" r:id="rId8"/>
    <p:sldId id="275" r:id="rId9"/>
    <p:sldId id="264" r:id="rId10"/>
    <p:sldId id="272" r:id="rId11"/>
    <p:sldId id="266" r:id="rId12"/>
  </p:sldIdLst>
  <p:sldSz cx="6858000" cy="9144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3042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1A314-A3E3-4AA9-B5FA-2A2B9E564EE2}" type="datetimeFigureOut">
              <a:rPr lang="de-DE" smtClean="0"/>
              <a:t>21.06.2017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1753B-6835-4733-A23A-AF2C15265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3684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6048-7058-4A5A-AFC5-1E8E11DDD711}" type="datetime1">
              <a:rPr lang="de-DE" smtClean="0"/>
              <a:t>21.06.2017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75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31801-B1A4-4414-96F8-374BBEDB9B94}" type="datetime1">
              <a:rPr lang="de-DE" smtClean="0"/>
              <a:t>21.06.2017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16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87673-D857-4819-A620-896C4B5FD43D}" type="datetime1">
              <a:rPr lang="de-DE" smtClean="0"/>
              <a:t>21.06.2017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248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1BD0E-5121-47CA-B816-DB64CDAE4A1F}" type="datetime1">
              <a:rPr lang="de-DE" smtClean="0"/>
              <a:t>21.06.2017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94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2DEA-5314-415B-8676-EB7A485C084D}" type="datetime1">
              <a:rPr lang="de-DE" smtClean="0"/>
              <a:t>21.06.2017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5780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69741-C0E3-4D3D-9854-282B63473B18}" type="datetime1">
              <a:rPr lang="de-DE" smtClean="0"/>
              <a:t>21.06.2017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0702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6456-6B29-4A65-92B1-355F370FD4F4}" type="datetime1">
              <a:rPr lang="de-DE" smtClean="0"/>
              <a:t>21.06.2017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909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38D9C-61FA-4953-BC31-9D5B11AFCF83}" type="datetime1">
              <a:rPr lang="de-DE" smtClean="0"/>
              <a:t>21.06.2017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408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E0A43-829D-4EE9-A689-4387A4736CD8}" type="datetime1">
              <a:rPr lang="de-DE" smtClean="0"/>
              <a:t>21.06.2017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879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67EF-EA4B-4DBA-B809-CFAC2CBCF00D}" type="datetime1">
              <a:rPr lang="de-DE" smtClean="0"/>
              <a:t>21.06.2017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72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B0EB4-BB09-4C68-A2C5-03EDBBBF20B2}" type="datetime1">
              <a:rPr lang="de-DE" smtClean="0"/>
              <a:t>21.06.2017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57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C9FE0-AAEA-46FD-9BF3-6E9BFFBD7D9F}" type="datetime1">
              <a:rPr lang="de-DE" smtClean="0"/>
              <a:t>21.06.2017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05B88-9354-4C11-9E61-5F5B79534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940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727596" y="1043608"/>
            <a:ext cx="60137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3200" b="1" dirty="0"/>
          </a:p>
          <a:p>
            <a:r>
              <a:rPr lang="de-DE" sz="3200" b="1" dirty="0" smtClean="0"/>
              <a:t>ZBM		</a:t>
            </a:r>
          </a:p>
          <a:p>
            <a:endParaRPr lang="de-DE" sz="3200" b="1" dirty="0"/>
          </a:p>
          <a:p>
            <a:r>
              <a:rPr lang="de-DE" sz="3200" b="1" dirty="0" smtClean="0"/>
              <a:t>Zentrale </a:t>
            </a:r>
            <a:r>
              <a:rPr lang="de-DE" sz="3200" b="1" dirty="0" err="1" smtClean="0"/>
              <a:t>Biobank</a:t>
            </a:r>
            <a:r>
              <a:rPr lang="de-DE" sz="3200" b="1" dirty="0" smtClean="0"/>
              <a:t> Magdeburg</a:t>
            </a:r>
          </a:p>
          <a:p>
            <a:endParaRPr lang="de-DE" sz="3200" b="1" dirty="0" smtClean="0"/>
          </a:p>
          <a:p>
            <a:endParaRPr lang="de-DE" sz="3200" b="1" dirty="0"/>
          </a:p>
        </p:txBody>
      </p:sp>
      <p:pic>
        <p:nvPicPr>
          <p:cNvPr id="2050" name="Picture 10" descr="OvGU_CD_Logos_FME_Tempel_Norm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983" y="400100"/>
            <a:ext cx="2182813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Grafik 3" descr="biobank_zb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046" y="400100"/>
            <a:ext cx="741362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43408" y="-571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43408" y="4001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  <a:cs typeface="TimesNewRomanPSMT"/>
              </a:rPr>
              <a:t>Zentrale Biomaterialbank Magdeburg</a:t>
            </a:r>
            <a:endParaRPr kumimoji="0" lang="de-DE" altLang="de-DE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  <a:cs typeface="TimesNewRomanPSMT"/>
              </a:rPr>
              <a:t>Universitätsklinikum Magdeburg A.ö.R.</a:t>
            </a:r>
            <a:r>
              <a:rPr kumimoji="0" lang="de-DE" altLang="de-DE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endParaRPr kumimoji="0" lang="de-DE" altLang="de-DE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anose="020B0602030504020204" pitchFamily="34" charset="0"/>
                <a:ea typeface="Times New Roman" panose="02020603050405020304" pitchFamily="18" charset="0"/>
                <a:cs typeface="TimesNewRomanPSMT"/>
              </a:rPr>
              <a:t>Medizinische Fakultät der OvGU Magdeburg</a:t>
            </a: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965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/>
          <p:cNvSpPr txBox="1"/>
          <p:nvPr/>
        </p:nvSpPr>
        <p:spPr>
          <a:xfrm>
            <a:off x="836712" y="228171"/>
            <a:ext cx="5400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Herausgabe von Proben/ Daten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573489" y="3977312"/>
            <a:ext cx="2016224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Veto:</a:t>
            </a:r>
            <a:r>
              <a:rPr lang="de-DE" dirty="0" smtClean="0"/>
              <a:t> Vertreter der einbringenden Institutionen</a:t>
            </a:r>
            <a:endParaRPr lang="de-DE" sz="1600" dirty="0" smtClean="0"/>
          </a:p>
        </p:txBody>
      </p:sp>
      <p:sp>
        <p:nvSpPr>
          <p:cNvPr id="14" name="Textfeld 13"/>
          <p:cNvSpPr txBox="1"/>
          <p:nvPr/>
        </p:nvSpPr>
        <p:spPr>
          <a:xfrm>
            <a:off x="2057955" y="1413658"/>
            <a:ext cx="2961382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Nutzungsantrag</a:t>
            </a:r>
            <a:r>
              <a:rPr lang="de-DE" b="1" dirty="0"/>
              <a:t>: Herausgabe</a:t>
            </a:r>
            <a:endParaRPr lang="de-DE" sz="160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2495828" y="2960529"/>
            <a:ext cx="2016224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Wissenschaftlicher </a:t>
            </a:r>
            <a:endParaRPr lang="de-DE" b="1" dirty="0" smtClean="0"/>
          </a:p>
          <a:p>
            <a:r>
              <a:rPr lang="de-DE" b="1" dirty="0" smtClean="0"/>
              <a:t>Prüfungsausschuss</a:t>
            </a:r>
            <a:endParaRPr lang="de-DE" sz="1600" b="1" dirty="0" smtClean="0"/>
          </a:p>
        </p:txBody>
      </p:sp>
      <p:sp>
        <p:nvSpPr>
          <p:cNvPr id="18" name="Textfeld 17"/>
          <p:cNvSpPr txBox="1"/>
          <p:nvPr/>
        </p:nvSpPr>
        <p:spPr>
          <a:xfrm>
            <a:off x="1706671" y="5220072"/>
            <a:ext cx="3594537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1600" dirty="0" smtClean="0"/>
              <a:t>Kooperationsvertrag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Leistung nach Kostenkatalog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Abschluss der Anfrage mit Bericht an Wiss. Prüfungsausschuss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3459182" y="1911718"/>
            <a:ext cx="0" cy="1847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3451150" y="2660774"/>
            <a:ext cx="0" cy="1847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3451150" y="3700597"/>
            <a:ext cx="0" cy="1847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3449553" y="4975072"/>
            <a:ext cx="0" cy="1847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/>
          <p:cNvSpPr/>
          <p:nvPr/>
        </p:nvSpPr>
        <p:spPr>
          <a:xfrm>
            <a:off x="158461" y="6772999"/>
            <a:ext cx="3240360" cy="224676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de-DE" sz="1400" b="1" dirty="0" smtClean="0"/>
              <a:t>Formblatt zur Herausgabe von </a:t>
            </a:r>
            <a:r>
              <a:rPr lang="de-DE" sz="1400" b="1" dirty="0" err="1" smtClean="0"/>
              <a:t>Proben:</a:t>
            </a:r>
            <a:r>
              <a:rPr lang="de-DE" sz="1400" b="1" u="sng" dirty="0" err="1"/>
              <a:t>Ablauf</a:t>
            </a:r>
            <a:r>
              <a:rPr lang="de-DE" sz="1400" b="1" u="sng" dirty="0"/>
              <a:t> der Weitergabe von Proben und Daten </a:t>
            </a:r>
            <a:endParaRPr lang="de-DE" sz="1400" b="1" dirty="0" smtClean="0"/>
          </a:p>
          <a:p>
            <a:r>
              <a:rPr lang="de-DE" sz="1400" dirty="0" smtClean="0"/>
              <a:t>Benennung </a:t>
            </a:r>
            <a:r>
              <a:rPr lang="de-DE" sz="1400" dirty="0"/>
              <a:t>des Probenkollektivs unter Angabe von Krankheitsentität, Anzahl der Fälle, Art und Menge der gewünschten Proben, erforderliche assoziierte Daten. und Vorgaben zur Qualität der Proben. </a:t>
            </a:r>
            <a:r>
              <a:rPr lang="de-DE" sz="1400" dirty="0" smtClean="0"/>
              <a:t>Beratung durch zuständige Ethik-</a:t>
            </a:r>
            <a:r>
              <a:rPr lang="de-DE" sz="1400" dirty="0" err="1" smtClean="0"/>
              <a:t>Komission</a:t>
            </a:r>
            <a:r>
              <a:rPr lang="de-DE" sz="1400" dirty="0" smtClean="0"/>
              <a:t> ist erfolgt.</a:t>
            </a:r>
            <a:endParaRPr lang="de-DE" sz="1400" dirty="0"/>
          </a:p>
        </p:txBody>
      </p:sp>
      <p:sp>
        <p:nvSpPr>
          <p:cNvPr id="15" name="Textfeld 14"/>
          <p:cNvSpPr txBox="1"/>
          <p:nvPr/>
        </p:nvSpPr>
        <p:spPr>
          <a:xfrm>
            <a:off x="3022606" y="2156678"/>
            <a:ext cx="87315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ZBM </a:t>
            </a:r>
            <a:endParaRPr lang="de-DE" sz="1600" b="1" dirty="0" smtClean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944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/>
          <p:cNvSpPr txBox="1"/>
          <p:nvPr/>
        </p:nvSpPr>
        <p:spPr>
          <a:xfrm>
            <a:off x="1673993" y="228171"/>
            <a:ext cx="39872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Vernichtung </a:t>
            </a:r>
            <a:r>
              <a:rPr lang="de-DE" b="1" u="sng" dirty="0"/>
              <a:t>von Proben/ </a:t>
            </a:r>
            <a:r>
              <a:rPr lang="de-DE" b="1" u="sng" dirty="0" smtClean="0"/>
              <a:t>Daten</a:t>
            </a:r>
            <a:endParaRPr lang="de-DE" b="1" u="sng" dirty="0"/>
          </a:p>
        </p:txBody>
      </p:sp>
      <p:sp>
        <p:nvSpPr>
          <p:cNvPr id="3" name="Rechteck 2"/>
          <p:cNvSpPr/>
          <p:nvPr/>
        </p:nvSpPr>
        <p:spPr>
          <a:xfrm>
            <a:off x="332656" y="971602"/>
            <a:ext cx="64087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Ziel:</a:t>
            </a:r>
          </a:p>
          <a:p>
            <a:endParaRPr lang="de-DE" sz="1400" dirty="0" smtClean="0"/>
          </a:p>
          <a:p>
            <a:r>
              <a:rPr lang="de-DE" sz="1400" dirty="0" smtClean="0"/>
              <a:t>1. Berücksichtigung des Widerrufsrechts (Patient/Proband)</a:t>
            </a:r>
          </a:p>
          <a:p>
            <a:pPr marL="285750" indent="-285750">
              <a:buFont typeface="Wingdings"/>
              <a:buChar char="à"/>
            </a:pPr>
            <a:r>
              <a:rPr lang="de-DE" sz="1400" dirty="0" smtClean="0"/>
              <a:t>Vollständige Anonymisierung  oder Vernichtung der Probe</a:t>
            </a:r>
          </a:p>
          <a:p>
            <a:endParaRPr lang="de-DE" sz="1400" dirty="0"/>
          </a:p>
          <a:p>
            <a:r>
              <a:rPr lang="de-DE" sz="1400" dirty="0" smtClean="0"/>
              <a:t>Anonymisierte Proben können nicht vernichtet werden, da keine Rückverfolgbarkeit möglich ist</a:t>
            </a:r>
          </a:p>
          <a:p>
            <a:endParaRPr lang="de-DE" sz="1400" dirty="0"/>
          </a:p>
          <a:p>
            <a:r>
              <a:rPr lang="de-DE" sz="1400" dirty="0" smtClean="0"/>
              <a:t>2. Verfahren mit Proben/Daten nach Ablauf der vertraglich festgelegten Lagerzeit</a:t>
            </a:r>
          </a:p>
          <a:p>
            <a:pPr marL="285750" indent="-285750">
              <a:buFontTx/>
              <a:buChar char="-"/>
            </a:pPr>
            <a:r>
              <a:rPr lang="de-DE" sz="1400" dirty="0" smtClean="0">
                <a:sym typeface="Wingdings" panose="05000000000000000000" pitchFamily="2" charset="2"/>
              </a:rPr>
              <a:t>Wenn Verzug der Zahlung der Betriebskosten &gt; 1 Jahr und nach wiederholter Zahlungsaufforderung (3 Versuche)</a:t>
            </a:r>
          </a:p>
          <a:p>
            <a:pPr marL="285750" indent="-285750">
              <a:buFontTx/>
              <a:buChar char="-"/>
            </a:pP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dirty="0" smtClean="0">
                <a:sym typeface="Wingdings" panose="05000000000000000000" pitchFamily="2" charset="2"/>
              </a:rPr>
              <a:t>Klärung über Wissenschaftlichen Prüfungsausschuss</a:t>
            </a:r>
          </a:p>
          <a:p>
            <a:pPr marL="285750" indent="-285750">
              <a:buFontTx/>
              <a:buChar char="-"/>
            </a:pPr>
            <a:r>
              <a:rPr lang="de-DE" sz="1400" dirty="0" smtClean="0">
                <a:sym typeface="Wingdings" panose="05000000000000000000" pitchFamily="2" charset="2"/>
              </a:rPr>
              <a:t> Übergang </a:t>
            </a:r>
            <a:r>
              <a:rPr lang="de-DE" sz="1400" dirty="0">
                <a:sym typeface="Wingdings" panose="05000000000000000000" pitchFamily="2" charset="2"/>
              </a:rPr>
              <a:t>der Probe in Eigentum der </a:t>
            </a:r>
            <a:r>
              <a:rPr lang="de-DE" sz="1400" dirty="0" smtClean="0">
                <a:sym typeface="Wingdings" panose="05000000000000000000" pitchFamily="2" charset="2"/>
              </a:rPr>
              <a:t>Biobank</a:t>
            </a:r>
          </a:p>
          <a:p>
            <a:pPr marL="285750" indent="-285750">
              <a:buFontTx/>
              <a:buChar char="-"/>
            </a:pPr>
            <a:r>
              <a:rPr lang="de-DE" sz="1400" dirty="0" smtClean="0">
                <a:sym typeface="Wingdings" panose="05000000000000000000" pitchFamily="2" charset="2"/>
              </a:rPr>
              <a:t> </a:t>
            </a:r>
            <a:r>
              <a:rPr lang="de-DE" sz="1400" b="1" u="sng" dirty="0" smtClean="0">
                <a:sym typeface="Wingdings" panose="05000000000000000000" pitchFamily="2" charset="2"/>
              </a:rPr>
              <a:t>oder:</a:t>
            </a:r>
            <a:r>
              <a:rPr lang="de-DE" sz="1400" dirty="0" smtClean="0">
                <a:sym typeface="Wingdings" panose="05000000000000000000" pitchFamily="2" charset="2"/>
              </a:rPr>
              <a:t> Entsorgung </a:t>
            </a:r>
            <a:r>
              <a:rPr lang="de-DE" sz="1400" dirty="0">
                <a:sym typeface="Wingdings" panose="05000000000000000000" pitchFamily="2" charset="2"/>
              </a:rPr>
              <a:t>der </a:t>
            </a:r>
            <a:r>
              <a:rPr lang="de-DE" sz="1400" dirty="0" smtClean="0">
                <a:sym typeface="Wingdings" panose="05000000000000000000" pitchFamily="2" charset="2"/>
              </a:rPr>
              <a:t>Probe</a:t>
            </a:r>
            <a:endParaRPr lang="de-DE" sz="1400" dirty="0">
              <a:sym typeface="Wingdings" panose="05000000000000000000" pitchFamily="2" charset="2"/>
            </a:endParaRPr>
          </a:p>
          <a:p>
            <a:endParaRPr lang="de-DE" sz="1400" dirty="0">
              <a:sym typeface="Wingdings" panose="05000000000000000000" pitchFamily="2" charset="2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39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/>
          <p:cNvSpPr txBox="1"/>
          <p:nvPr/>
        </p:nvSpPr>
        <p:spPr>
          <a:xfrm>
            <a:off x="528881" y="971601"/>
            <a:ext cx="6192688" cy="64633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Einhaltung rechtlicher und ethischer Rahmenbedingungen</a:t>
            </a:r>
          </a:p>
          <a:p>
            <a:pPr marL="285750" indent="-2857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Datenschutz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Öffentlichkeitsarbeit: Homepage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Einlagerung von Proben + Verwaltung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Standardisierung: SPREC</a:t>
            </a:r>
          </a:p>
          <a:p>
            <a:pPr marL="285750" indent="-2857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Qualitätssicherung: Zeitmarken, Kühlschranküberwachung, Proben-Metadaten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Verwaltung von Probendaten, Metadaten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Passus in Patientenaufnahmeerklärung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Jährlicher </a:t>
            </a:r>
            <a:r>
              <a:rPr lang="de-DE" dirty="0">
                <a:sym typeface="Wingdings" panose="05000000000000000000" pitchFamily="2" charset="2"/>
              </a:rPr>
              <a:t>Bericht: </a:t>
            </a:r>
            <a:r>
              <a:rPr lang="de-DE" dirty="0" smtClean="0">
                <a:sym typeface="Wingdings" panose="05000000000000000000" pitchFamily="2" charset="2"/>
              </a:rPr>
              <a:t>Fakultätsrat</a:t>
            </a:r>
          </a:p>
          <a:p>
            <a:pPr marL="285750" indent="-285750">
              <a:buFontTx/>
              <a:buChar char="-"/>
            </a:pPr>
            <a:r>
              <a:rPr lang="de-DE" dirty="0"/>
              <a:t>Verwaltung von Einverständniserklärungen und </a:t>
            </a:r>
            <a:r>
              <a:rPr lang="de-DE" dirty="0" smtClean="0"/>
              <a:t>Patienteninformation</a:t>
            </a: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endParaRPr lang="de-DE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de-DE" dirty="0" smtClean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de-DE" dirty="0" smtClean="0"/>
              <a:t>Bearbeitung von Anträgen zur Nutzung der Biobank 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Verwaltung der Biobank Software (Rollen, Mandanten)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Vetorecht der einlagernden Institutionen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Transparenz bei der Entscheidungsfindung</a:t>
            </a:r>
          </a:p>
          <a:p>
            <a:pPr marL="285750" indent="-285750"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endParaRPr lang="de-DE" dirty="0" smtClean="0"/>
          </a:p>
        </p:txBody>
      </p:sp>
      <p:sp>
        <p:nvSpPr>
          <p:cNvPr id="29" name="Textfeld 28"/>
          <p:cNvSpPr txBox="1"/>
          <p:nvPr/>
        </p:nvSpPr>
        <p:spPr>
          <a:xfrm>
            <a:off x="1673993" y="228171"/>
            <a:ext cx="31683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Kernaufgaben der Biobank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275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/>
          <p:cNvSpPr txBox="1"/>
          <p:nvPr/>
        </p:nvSpPr>
        <p:spPr>
          <a:xfrm>
            <a:off x="528881" y="971600"/>
            <a:ext cx="6192688" cy="67403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Förderung der </a:t>
            </a:r>
            <a:r>
              <a:rPr lang="de-DE" dirty="0" err="1"/>
              <a:t>translationalen</a:t>
            </a:r>
            <a:r>
              <a:rPr lang="de-DE" dirty="0"/>
              <a:t> Forschung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/>
              <a:t>Bereitstellung von gesammelten Proben und assoziierten Daten für medizinisch-wissenschaftliche Forschungsprojekte innerhalb und außerhalb der OvGU nach vorgegebenen Richtlinien (Wissenschaftlicher Prüfungs- und Vergabeausschuss). 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Sammlung</a:t>
            </a:r>
            <a:r>
              <a:rPr lang="de-DE" dirty="0"/>
              <a:t>, Lagerung, Aufarbeitung und Bereitstellung von qualitätskontrollierten humanen Gewebeproben und flüssigen Proben sowie der dazugehörigen Daten aus diagnostischen und therapeutischen Prozessen der Krankenversorgung als auch von Bioproben aus Einzel- oder Verbundprojekten. 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smtClean="0"/>
              <a:t>Möglichkeit der Integration </a:t>
            </a:r>
            <a:r>
              <a:rPr lang="de-DE" dirty="0"/>
              <a:t>bereits bestehender Biomaterial- und </a:t>
            </a:r>
            <a:r>
              <a:rPr lang="de-DE" dirty="0" smtClean="0"/>
              <a:t>Datenbanken.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Minimierung </a:t>
            </a:r>
            <a:r>
              <a:rPr lang="de-DE" dirty="0">
                <a:sym typeface="Wingdings" panose="05000000000000000000" pitchFamily="2" charset="2"/>
              </a:rPr>
              <a:t>von Lagerkosten, da zentrale Lagerung </a:t>
            </a: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de-DE" dirty="0">
                <a:sym typeface="Wingdings" panose="05000000000000000000" pitchFamily="2" charset="2"/>
              </a:rPr>
              <a:t>Lagerung erfolgt platzsparend durch Softwareverwaltung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Sichere Lagerung auch nach Projektende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Kooperation </a:t>
            </a:r>
            <a:r>
              <a:rPr lang="de-DE" dirty="0">
                <a:sym typeface="Wingdings" panose="05000000000000000000" pitchFamily="2" charset="2"/>
              </a:rPr>
              <a:t>mit extern/intern möglich, da alles </a:t>
            </a:r>
            <a:r>
              <a:rPr lang="de-DE" dirty="0" smtClean="0">
                <a:sym typeface="Wingdings" panose="05000000000000000000" pitchFamily="2" charset="2"/>
              </a:rPr>
              <a:t>standardisiert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Hohes und Qualitätsniveau der Proben (Standardisierung)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Steigerung des Overhead bei Drittmittelanträgen, da verbesserte Infrastruktur</a:t>
            </a:r>
          </a:p>
          <a:p>
            <a:pPr marL="285750" indent="-285750">
              <a:buFontTx/>
              <a:buChar char="-"/>
            </a:pPr>
            <a:endParaRPr lang="de-DE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1673993" y="228171"/>
            <a:ext cx="31683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Ziele der Biobank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3713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/>
          <p:cNvSpPr txBox="1"/>
          <p:nvPr/>
        </p:nvSpPr>
        <p:spPr>
          <a:xfrm>
            <a:off x="528881" y="994236"/>
            <a:ext cx="6192688" cy="78483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de-DE" b="1" dirty="0">
                <a:sym typeface="Wingdings" panose="05000000000000000000" pitchFamily="2" charset="2"/>
              </a:rPr>
              <a:t>Storage </a:t>
            </a:r>
            <a:r>
              <a:rPr lang="de-DE" b="1" dirty="0" err="1">
                <a:sym typeface="Wingdings" panose="05000000000000000000" pitchFamily="2" charset="2"/>
              </a:rPr>
              <a:t>below</a:t>
            </a:r>
            <a:r>
              <a:rPr lang="de-DE" b="1" dirty="0">
                <a:sym typeface="Wingdings" panose="05000000000000000000" pitchFamily="2" charset="2"/>
              </a:rPr>
              <a:t> -135°C</a:t>
            </a:r>
          </a:p>
          <a:p>
            <a:pPr marL="285750" indent="-285750">
              <a:buFontTx/>
              <a:buChar char="-"/>
            </a:pPr>
            <a:r>
              <a:rPr lang="en-US" dirty="0"/>
              <a:t>A series of studies demonstrate that storage below - 135°C is necessary for long-term storage of </a:t>
            </a:r>
            <a:r>
              <a:rPr lang="en-US" dirty="0" smtClean="0"/>
              <a:t>tissues. </a:t>
            </a:r>
            <a:r>
              <a:rPr lang="en-US" dirty="0">
                <a:solidFill>
                  <a:srgbClr val="FF0000"/>
                </a:solidFill>
              </a:rPr>
              <a:t>PMID </a:t>
            </a:r>
            <a:r>
              <a:rPr lang="en-US" dirty="0" smtClean="0">
                <a:solidFill>
                  <a:srgbClr val="FF0000"/>
                </a:solidFill>
              </a:rPr>
              <a:t>1424711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de-DE" dirty="0" err="1"/>
              <a:t>Viability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cells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conserved</a:t>
            </a:r>
            <a:r>
              <a:rPr lang="de-DE" dirty="0"/>
              <a:t> </a:t>
            </a:r>
            <a:r>
              <a:rPr lang="en-US" dirty="0"/>
              <a:t>below - </a:t>
            </a:r>
            <a:r>
              <a:rPr lang="en-US" dirty="0" smtClean="0"/>
              <a:t>135°C. 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proteomic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: Plasma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in liquid </a:t>
            </a:r>
            <a:r>
              <a:rPr lang="de-DE" dirty="0" err="1" smtClean="0"/>
              <a:t>nitrogen</a:t>
            </a:r>
            <a:r>
              <a:rPr lang="de-DE" dirty="0" smtClean="0"/>
              <a:t>. </a:t>
            </a:r>
            <a:r>
              <a:rPr lang="de-DE" dirty="0">
                <a:solidFill>
                  <a:srgbClr val="FF0000"/>
                </a:solidFill>
              </a:rPr>
              <a:t>PMID 16052621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stability of purified mRNA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below</a:t>
            </a:r>
            <a:r>
              <a:rPr lang="de-DE" dirty="0" smtClean="0"/>
              <a:t> -135°C.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en-US" dirty="0"/>
              <a:t>Living cells that are frozen below – 130 °C in liquid nitrogen and stored in </a:t>
            </a:r>
            <a:r>
              <a:rPr lang="en-US" dirty="0" err="1"/>
              <a:t>cryovessels</a:t>
            </a:r>
            <a:r>
              <a:rPr lang="en-US" dirty="0"/>
              <a:t> can virtually be kept for an unlimited period of </a:t>
            </a:r>
            <a:r>
              <a:rPr lang="en-US" dirty="0" smtClean="0"/>
              <a:t>time.</a:t>
            </a:r>
          </a:p>
          <a:p>
            <a:pPr marL="285750" indent="-285750">
              <a:buFontTx/>
              <a:buChar char="-"/>
            </a:pPr>
            <a:r>
              <a:rPr lang="en-US" dirty="0"/>
              <a:t>liquid nitrogen does guarantee a lower and more stable temperature compared to variations in </a:t>
            </a:r>
            <a:r>
              <a:rPr lang="en-US" dirty="0" smtClean="0"/>
              <a:t>temperature. </a:t>
            </a:r>
            <a:r>
              <a:rPr lang="en-US" dirty="0"/>
              <a:t>experienced in mechanical </a:t>
            </a:r>
            <a:r>
              <a:rPr lang="en-US" dirty="0" smtClean="0"/>
              <a:t>freezers. </a:t>
            </a:r>
            <a:r>
              <a:rPr lang="en-US" dirty="0">
                <a:solidFill>
                  <a:srgbClr val="FF0000"/>
                </a:solidFill>
              </a:rPr>
              <a:t>PMID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>
                <a:solidFill>
                  <a:srgbClr val="FF0000"/>
                </a:solidFill>
              </a:rPr>
              <a:t> 17027255</a:t>
            </a:r>
          </a:p>
          <a:p>
            <a:endParaRPr lang="en-US" dirty="0" smtClean="0"/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	 </a:t>
            </a:r>
            <a:r>
              <a:rPr lang="en-US" dirty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135°C – </a:t>
            </a:r>
            <a:r>
              <a:rPr lang="en-US" dirty="0" err="1" smtClean="0">
                <a:sym typeface="Wingdings" panose="05000000000000000000" pitchFamily="2" charset="2"/>
              </a:rPr>
              <a:t>notwendig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zur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Langzeitlagerung</a:t>
            </a: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smtClean="0"/>
              <a:t>Ultratiefkühltruhen (-150°C)</a:t>
            </a:r>
          </a:p>
          <a:p>
            <a:pPr marL="742950" lvl="1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Teuer in der Anschaffung</a:t>
            </a:r>
          </a:p>
          <a:p>
            <a:pPr marL="742950" lvl="1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Geringes Lagervolumen (250l</a:t>
            </a:r>
            <a:r>
              <a:rPr lang="de-DE" dirty="0">
                <a:sym typeface="Wingdings" panose="05000000000000000000" pitchFamily="2" charset="2"/>
              </a:rPr>
              <a:t>;</a:t>
            </a:r>
            <a:r>
              <a:rPr lang="de-DE" dirty="0" smtClean="0">
                <a:sym typeface="Wingdings" panose="05000000000000000000" pitchFamily="2" charset="2"/>
              </a:rPr>
              <a:t> vgl. N2-Tank: 606l)</a:t>
            </a:r>
          </a:p>
          <a:p>
            <a:pPr marL="742950" lvl="1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Viel Stellplatz</a:t>
            </a:r>
          </a:p>
          <a:p>
            <a:pPr marL="742950" lvl="1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Hohes Gewicht</a:t>
            </a:r>
          </a:p>
          <a:p>
            <a:pPr marL="742950" lvl="1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Hoher Strombedarf</a:t>
            </a:r>
          </a:p>
          <a:p>
            <a:pPr marL="742950" lvl="1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Backupkonzept notwendig (Defekte, Stromausfall, Wartung)  N</a:t>
            </a:r>
            <a:r>
              <a:rPr lang="de-DE" baseline="-25000" dirty="0" smtClean="0">
                <a:sym typeface="Wingdings" panose="05000000000000000000" pitchFamily="2" charset="2"/>
              </a:rPr>
              <a:t>2</a:t>
            </a:r>
            <a:r>
              <a:rPr lang="de-DE" dirty="0" smtClean="0">
                <a:sym typeface="Wingdings" panose="05000000000000000000" pitchFamily="2" charset="2"/>
              </a:rPr>
              <a:t> wird als Backup angeraten</a:t>
            </a:r>
          </a:p>
          <a:p>
            <a:pPr marL="742950" lvl="1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Begrenzte Lebensdauer</a:t>
            </a:r>
          </a:p>
          <a:p>
            <a:pPr marL="742950" lvl="1" indent="-2857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Temperaurfluktuation beim Öffnen der Truhen</a:t>
            </a: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1124744" y="257908"/>
            <a:ext cx="41312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Lagerung in Gasphase N</a:t>
            </a:r>
            <a:r>
              <a:rPr lang="de-DE" b="1" u="sng" baseline="-25000" dirty="0" smtClean="0"/>
              <a:t>2 </a:t>
            </a:r>
            <a:r>
              <a:rPr lang="de-DE" b="1" u="sng" dirty="0" smtClean="0"/>
              <a:t>(-135°C)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7469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/>
          <p:cNvSpPr txBox="1"/>
          <p:nvPr/>
        </p:nvSpPr>
        <p:spPr>
          <a:xfrm>
            <a:off x="476673" y="3059832"/>
            <a:ext cx="6192688" cy="39241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/>
              <a:t>Der Vorsitzende des Leitungsgremiums der ZBM vertritt die Interessen der ZBM und ihrer Kooperationspartner nach innen und außen. Er ist an die Entscheidungen des Leitungsgremiums gebunden. </a:t>
            </a:r>
            <a:endParaRPr lang="de-DE" sz="1400" dirty="0" smtClean="0"/>
          </a:p>
          <a:p>
            <a:endParaRPr lang="de-DE" sz="1400" dirty="0"/>
          </a:p>
          <a:p>
            <a:r>
              <a:rPr lang="de-DE" sz="1400" dirty="0"/>
              <a:t>Abstimmungen des Leitungsgremiums werden mit einfacher Mehrheit entschieden. Bei Stimmengleichheit gibt die Stimme des Dekanats den Ausschlag. </a:t>
            </a:r>
            <a:endParaRPr lang="de-DE" sz="1400" dirty="0" smtClean="0"/>
          </a:p>
          <a:p>
            <a:endParaRPr lang="de-DE" sz="1400" dirty="0"/>
          </a:p>
          <a:p>
            <a:r>
              <a:rPr lang="de-DE" sz="1400" dirty="0" smtClean="0"/>
              <a:t>Das </a:t>
            </a:r>
            <a:r>
              <a:rPr lang="de-DE" sz="1400" dirty="0"/>
              <a:t>Leitungsgremium entscheidet über die grundsätzlichen Angelegenheiten der Serviceeinrichtung, sowie die strategische Weiterentwicklung</a:t>
            </a:r>
            <a:r>
              <a:rPr lang="de-DE" sz="1400" dirty="0" smtClean="0"/>
              <a:t>.</a:t>
            </a:r>
          </a:p>
          <a:p>
            <a:endParaRPr lang="de-DE" sz="1400" dirty="0"/>
          </a:p>
          <a:p>
            <a:r>
              <a:rPr lang="de-DE" sz="1400" dirty="0"/>
              <a:t>b) Das Leitungsgremium entscheidet über die grundsätzliche Verwendung der verfügbaren Personal- und Sachmittel und über den Haushaltsplan der ZBM. </a:t>
            </a:r>
          </a:p>
          <a:p>
            <a:r>
              <a:rPr lang="de-DE" sz="1400" dirty="0"/>
              <a:t>c) Das Leitungsgremium ist für die Aufstellung eines Kostenkatalogs verantwortlich.</a:t>
            </a:r>
          </a:p>
          <a:p>
            <a:r>
              <a:rPr lang="de-DE" sz="1400" dirty="0"/>
              <a:t>d) Das Leitungsgremium der ZBM berichtet einmal jährlich über den Status und die Entwicklung der ZBM schriftlich oder im Rahmen von Sitzungen des Fakultätsrats.</a:t>
            </a:r>
          </a:p>
          <a:p>
            <a:r>
              <a:rPr lang="de-DE" sz="1400" dirty="0"/>
              <a:t>e) Das Leitungsgremium der ZBM berichtet der Ethikkommission der </a:t>
            </a:r>
            <a:r>
              <a:rPr lang="de-DE" sz="1400" dirty="0" err="1"/>
              <a:t>OvGU</a:t>
            </a:r>
            <a:r>
              <a:rPr lang="de-DE" sz="1400" dirty="0"/>
              <a:t> einmal jährlich über die Aktivitäten der ZBM einschließlich der durchgeführten Projekte.</a:t>
            </a:r>
          </a:p>
          <a:p>
            <a:endParaRPr lang="de-DE" sz="1100" dirty="0" smtClean="0"/>
          </a:p>
        </p:txBody>
      </p:sp>
      <p:sp>
        <p:nvSpPr>
          <p:cNvPr id="29" name="Textfeld 28"/>
          <p:cNvSpPr txBox="1"/>
          <p:nvPr/>
        </p:nvSpPr>
        <p:spPr>
          <a:xfrm>
            <a:off x="548680" y="228171"/>
            <a:ext cx="556437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Leitungsgremium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917908" y="2042430"/>
            <a:ext cx="4887356" cy="646331"/>
            <a:chOff x="917908" y="2042428"/>
            <a:chExt cx="4887356" cy="646331"/>
          </a:xfrm>
        </p:grpSpPr>
        <p:sp>
          <p:nvSpPr>
            <p:cNvPr id="10" name="Textfeld 9"/>
            <p:cNvSpPr txBox="1"/>
            <p:nvPr/>
          </p:nvSpPr>
          <p:spPr>
            <a:xfrm>
              <a:off x="4293096" y="2120468"/>
              <a:ext cx="1246609" cy="4924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Datenschutz</a:t>
              </a:r>
            </a:p>
            <a:p>
              <a:pPr algn="ctr"/>
              <a:r>
                <a:rPr lang="de-DE" sz="1200" dirty="0" smtClean="0"/>
                <a:t>Frau </a:t>
              </a:r>
              <a:r>
                <a:rPr lang="de-DE" sz="1200" dirty="0" err="1" smtClean="0"/>
                <a:t>Klanten</a:t>
              </a:r>
              <a:endParaRPr lang="de-DE" sz="1100" dirty="0" smtClean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449891" y="2111033"/>
              <a:ext cx="1591239" cy="4924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Ethik</a:t>
              </a:r>
              <a:r>
                <a:rPr lang="de-DE" sz="1400" dirty="0"/>
                <a:t> </a:t>
              </a:r>
              <a:endParaRPr lang="de-DE" dirty="0" smtClean="0"/>
            </a:p>
            <a:p>
              <a:pPr algn="ctr"/>
              <a:r>
                <a:rPr lang="de-DE" sz="1200" dirty="0" smtClean="0"/>
                <a:t>Gewähltes Mitglied</a:t>
              </a:r>
              <a:endParaRPr lang="de-DE" sz="2400" dirty="0" smtClean="0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917908" y="2042428"/>
              <a:ext cx="4887356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921741" y="2042428"/>
              <a:ext cx="12111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Beratende Mitglieder</a:t>
              </a:r>
              <a:endParaRPr lang="de-DE" b="1" dirty="0"/>
            </a:p>
          </p:txBody>
        </p:sp>
      </p:grpSp>
      <p:sp>
        <p:nvSpPr>
          <p:cNvPr id="17" name="Textfeld 16"/>
          <p:cNvSpPr txBox="1"/>
          <p:nvPr/>
        </p:nvSpPr>
        <p:spPr>
          <a:xfrm>
            <a:off x="917908" y="1501828"/>
            <a:ext cx="1512168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IKCP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917908" y="983575"/>
            <a:ext cx="488735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Fakultät</a:t>
            </a:r>
            <a:endParaRPr lang="de-DE" sz="1400" b="1" dirty="0" smtClean="0"/>
          </a:p>
        </p:txBody>
      </p:sp>
      <p:sp>
        <p:nvSpPr>
          <p:cNvPr id="19" name="Textfeld 18"/>
          <p:cNvSpPr txBox="1"/>
          <p:nvPr/>
        </p:nvSpPr>
        <p:spPr>
          <a:xfrm>
            <a:off x="2621500" y="1481755"/>
            <a:ext cx="1512168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IPA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293096" y="1475656"/>
            <a:ext cx="1512168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IBMI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175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/>
          <p:cNvSpPr txBox="1"/>
          <p:nvPr/>
        </p:nvSpPr>
        <p:spPr>
          <a:xfrm>
            <a:off x="917907" y="5327713"/>
            <a:ext cx="5391414" cy="37548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sym typeface="Wingdings" panose="05000000000000000000" pitchFamily="2" charset="2"/>
              </a:rPr>
              <a:t>Aufgaben:</a:t>
            </a:r>
          </a:p>
          <a:p>
            <a:r>
              <a:rPr lang="de-DE" sz="1400" dirty="0" smtClean="0">
                <a:sym typeface="Wingdings" panose="05000000000000000000" pitchFamily="2" charset="2"/>
              </a:rPr>
              <a:t>- </a:t>
            </a:r>
            <a:r>
              <a:rPr lang="de-DE" sz="1400" dirty="0" smtClean="0"/>
              <a:t>Bearbeitung von Anträgen zur Nutzung der </a:t>
            </a:r>
            <a:r>
              <a:rPr lang="de-DE" sz="1400" dirty="0" err="1" smtClean="0"/>
              <a:t>Biobank</a:t>
            </a:r>
            <a:endParaRPr lang="de-DE" sz="1400" dirty="0" smtClean="0"/>
          </a:p>
          <a:p>
            <a:r>
              <a:rPr lang="de-DE" sz="1400" dirty="0" smtClean="0">
                <a:sym typeface="Wingdings" panose="05000000000000000000" pitchFamily="2" charset="2"/>
              </a:rPr>
              <a:t>- </a:t>
            </a:r>
            <a:r>
              <a:rPr lang="de-DE" sz="1400" dirty="0"/>
              <a:t>Steuerung und Kontrolle der Weitergabe von Proben und </a:t>
            </a:r>
            <a:r>
              <a:rPr lang="de-DE" sz="1400" dirty="0" smtClean="0"/>
              <a:t>Daten</a:t>
            </a:r>
            <a:endParaRPr lang="de-DE" sz="1400" dirty="0" smtClean="0">
              <a:sym typeface="Wingdings" panose="05000000000000000000" pitchFamily="2" charset="2"/>
            </a:endParaRPr>
          </a:p>
          <a:p>
            <a:r>
              <a:rPr lang="de-DE" sz="1400" dirty="0" smtClean="0">
                <a:sym typeface="Wingdings" panose="05000000000000000000" pitchFamily="2" charset="2"/>
              </a:rPr>
              <a:t>- </a:t>
            </a:r>
            <a:r>
              <a:rPr lang="de-DE" sz="1400" dirty="0">
                <a:sym typeface="Wingdings" panose="05000000000000000000" pitchFamily="2" charset="2"/>
              </a:rPr>
              <a:t>Aufnahme von Mandaten: Rollen und Rechte</a:t>
            </a:r>
          </a:p>
          <a:p>
            <a:r>
              <a:rPr lang="de-DE" sz="1400" dirty="0" smtClean="0">
                <a:sym typeface="Wingdings" panose="05000000000000000000" pitchFamily="2" charset="2"/>
              </a:rPr>
              <a:t>- Herausgabe von Proben (intern und extern)</a:t>
            </a:r>
          </a:p>
          <a:p>
            <a:r>
              <a:rPr lang="de-DE" sz="1400" dirty="0" smtClean="0">
                <a:sym typeface="Wingdings" panose="05000000000000000000" pitchFamily="2" charset="2"/>
              </a:rPr>
              <a:t>- Leistungsverzeichnis und Gebührenordnung</a:t>
            </a:r>
          </a:p>
          <a:p>
            <a:r>
              <a:rPr lang="de-DE" sz="1400" dirty="0" smtClean="0">
                <a:sym typeface="Wingdings" panose="05000000000000000000" pitchFamily="2" charset="2"/>
              </a:rPr>
              <a:t>- Musterverträge, Kooperationsvereinbarungen</a:t>
            </a:r>
          </a:p>
          <a:p>
            <a:pPr marL="285750" indent="-285750">
              <a:buFontTx/>
              <a:buChar char="-"/>
            </a:pPr>
            <a:endParaRPr lang="de-DE" sz="1400" dirty="0" smtClean="0">
              <a:sym typeface="Wingdings" panose="05000000000000000000" pitchFamily="2" charset="2"/>
            </a:endParaRPr>
          </a:p>
          <a:p>
            <a:r>
              <a:rPr lang="de-DE" sz="1400" b="1" dirty="0" smtClean="0">
                <a:sym typeface="Wingdings" panose="05000000000000000000" pitchFamily="2" charset="2"/>
              </a:rPr>
              <a:t>Unter Berücksichtigung:</a:t>
            </a:r>
          </a:p>
          <a:p>
            <a:r>
              <a:rPr lang="de-DE" sz="1400" dirty="0" smtClean="0">
                <a:sym typeface="Wingdings" panose="05000000000000000000" pitchFamily="2" charset="2"/>
              </a:rPr>
              <a:t>- Finanzierung der Lagerung bzw. Materialtransfer</a:t>
            </a:r>
          </a:p>
          <a:p>
            <a:r>
              <a:rPr lang="de-DE" sz="1400" dirty="0" smtClean="0">
                <a:sym typeface="Wingdings" panose="05000000000000000000" pitchFamily="2" charset="2"/>
              </a:rPr>
              <a:t>- </a:t>
            </a:r>
            <a:r>
              <a:rPr lang="de-DE" sz="1400" dirty="0" smtClean="0"/>
              <a:t>Vorliegen </a:t>
            </a:r>
            <a:r>
              <a:rPr lang="de-DE" sz="1400" dirty="0"/>
              <a:t>eines Ethikvotums </a:t>
            </a:r>
            <a:r>
              <a:rPr lang="de-DE" sz="1400" dirty="0" smtClean="0"/>
              <a:t>und Datenschutzkonzeptes</a:t>
            </a:r>
          </a:p>
          <a:p>
            <a:r>
              <a:rPr lang="de-DE" sz="1400" dirty="0" smtClean="0">
                <a:sym typeface="Wingdings" panose="05000000000000000000" pitchFamily="2" charset="2"/>
              </a:rPr>
              <a:t>- </a:t>
            </a:r>
            <a:r>
              <a:rPr lang="de-DE" sz="1400" dirty="0">
                <a:sym typeface="Wingdings" panose="05000000000000000000" pitchFamily="2" charset="2"/>
              </a:rPr>
              <a:t>B</a:t>
            </a:r>
            <a:r>
              <a:rPr lang="de-DE" sz="1400" dirty="0" smtClean="0">
                <a:sym typeface="Wingdings" panose="05000000000000000000" pitchFamily="2" charset="2"/>
              </a:rPr>
              <a:t>ewertung des Konzepts des Antragstellers: </a:t>
            </a:r>
            <a:r>
              <a:rPr lang="de-DE" sz="1400" dirty="0" err="1" smtClean="0">
                <a:sym typeface="Wingdings" panose="05000000000000000000" pitchFamily="2" charset="2"/>
              </a:rPr>
              <a:t>wissensch</a:t>
            </a:r>
            <a:r>
              <a:rPr lang="de-DE" sz="1400" dirty="0" smtClean="0">
                <a:sym typeface="Wingdings" panose="05000000000000000000" pitchFamily="2" charset="2"/>
              </a:rPr>
              <a:t>. Mehrwert</a:t>
            </a:r>
          </a:p>
          <a:p>
            <a:r>
              <a:rPr lang="de-DE" sz="1400" dirty="0" smtClean="0">
                <a:sym typeface="Wingdings" panose="05000000000000000000" pitchFamily="2" charset="2"/>
              </a:rPr>
              <a:t>- </a:t>
            </a:r>
            <a:r>
              <a:rPr lang="de-DE" sz="1400" dirty="0" smtClean="0"/>
              <a:t>Konflikt </a:t>
            </a:r>
            <a:r>
              <a:rPr lang="de-DE" sz="1400" dirty="0"/>
              <a:t>zu bereits bestehenden Projekten </a:t>
            </a:r>
            <a:endParaRPr lang="de-DE" sz="1400" dirty="0" smtClean="0"/>
          </a:p>
          <a:p>
            <a:r>
              <a:rPr lang="de-DE" sz="1400" dirty="0" smtClean="0"/>
              <a:t>- Verfügbare Menge/Qualität des Materials</a:t>
            </a:r>
          </a:p>
          <a:p>
            <a:pPr algn="just">
              <a:spcAft>
                <a:spcPts val="0"/>
              </a:spcAft>
            </a:pPr>
            <a:r>
              <a:rPr lang="de-DE" sz="1400" dirty="0">
                <a:solidFill>
                  <a:srgbClr val="FF0000"/>
                </a:solidFill>
                <a:latin typeface="Cambria"/>
                <a:ea typeface="Times New Roman"/>
                <a:cs typeface="Times New Roman"/>
              </a:rPr>
              <a:t>- Vetorecht der einbringenden Institutionen</a:t>
            </a:r>
            <a:endParaRPr lang="de-DE" sz="1400" dirty="0">
              <a:solidFill>
                <a:srgbClr val="FF0000"/>
              </a:solidFill>
              <a:latin typeface="Cambria"/>
              <a:ea typeface="MS Mincho"/>
              <a:cs typeface="Times New Roman"/>
            </a:endParaRPr>
          </a:p>
          <a:p>
            <a:endParaRPr lang="de-DE" sz="1400" dirty="0" smtClean="0">
              <a:sym typeface="Wingdings" panose="05000000000000000000" pitchFamily="2" charset="2"/>
            </a:endParaRPr>
          </a:p>
          <a:p>
            <a:r>
              <a:rPr lang="de-DE" sz="1400" dirty="0" smtClean="0">
                <a:sym typeface="Wingdings" panose="05000000000000000000" pitchFamily="2" charset="2"/>
              </a:rPr>
              <a:t>Nutzungsanträge auf Homepage downloadbar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548680" y="228173"/>
            <a:ext cx="5564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Entscheidungsgremium: Wissenschaftlicher </a:t>
            </a:r>
            <a:r>
              <a:rPr lang="de-DE" b="1" u="sng" dirty="0"/>
              <a:t>Prüfungs- und </a:t>
            </a:r>
            <a:r>
              <a:rPr lang="de-DE" b="1" u="sng" dirty="0" smtClean="0"/>
              <a:t>Vergabeausschuss</a:t>
            </a:r>
            <a:r>
              <a:rPr lang="de-DE" dirty="0" smtClean="0"/>
              <a:t> (Scientific Review Board)</a:t>
            </a:r>
            <a:endParaRPr lang="de-DE" b="1" u="sng" dirty="0" smtClean="0"/>
          </a:p>
        </p:txBody>
      </p:sp>
      <p:sp>
        <p:nvSpPr>
          <p:cNvPr id="14" name="Textfeld 13"/>
          <p:cNvSpPr txBox="1"/>
          <p:nvPr/>
        </p:nvSpPr>
        <p:spPr>
          <a:xfrm>
            <a:off x="917908" y="1115872"/>
            <a:ext cx="1646995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IKCP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2684628" y="1115872"/>
            <a:ext cx="1464452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IPA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268805" y="1115616"/>
            <a:ext cx="1536459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IBMI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917907" y="1551598"/>
            <a:ext cx="4887357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Fakultätsrat: - 2 Vertreter Klinik</a:t>
            </a:r>
          </a:p>
          <a:p>
            <a:pPr algn="ctr"/>
            <a:r>
              <a:rPr lang="de-DE" b="1" dirty="0" smtClean="0"/>
              <a:t>- 1 </a:t>
            </a:r>
            <a:r>
              <a:rPr lang="de-DE" b="1" dirty="0"/>
              <a:t>V</a:t>
            </a:r>
            <a:r>
              <a:rPr lang="de-DE" b="1" dirty="0" smtClean="0"/>
              <a:t>ertreter Vorklinik</a:t>
            </a:r>
          </a:p>
        </p:txBody>
      </p:sp>
      <p:sp>
        <p:nvSpPr>
          <p:cNvPr id="28" name="Rechteck 27"/>
          <p:cNvSpPr/>
          <p:nvPr/>
        </p:nvSpPr>
        <p:spPr>
          <a:xfrm>
            <a:off x="917909" y="3105924"/>
            <a:ext cx="553542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1400" dirty="0" smtClean="0"/>
              <a:t>Amtszeit </a:t>
            </a:r>
            <a:r>
              <a:rPr lang="de-DE" sz="1400" dirty="0"/>
              <a:t>beträgt drei </a:t>
            </a:r>
            <a:r>
              <a:rPr lang="de-DE" sz="1400" dirty="0" smtClean="0"/>
              <a:t>Jahre</a:t>
            </a:r>
          </a:p>
          <a:p>
            <a:pPr marL="285750" indent="-285750">
              <a:buFontTx/>
              <a:buChar char="-"/>
            </a:pPr>
            <a:r>
              <a:rPr lang="de-DE" sz="1400" dirty="0"/>
              <a:t>Wiederwahl ist beliebig oft </a:t>
            </a:r>
            <a:r>
              <a:rPr lang="de-DE" sz="1400" dirty="0" smtClean="0"/>
              <a:t>möglich</a:t>
            </a:r>
          </a:p>
          <a:p>
            <a:pPr marL="285750" indent="-285750">
              <a:buFontTx/>
              <a:buChar char="-"/>
            </a:pPr>
            <a:r>
              <a:rPr lang="de-DE" sz="1400" dirty="0"/>
              <a:t>Abwahl von Mitgliedern des Wissenschaftliche Prüfungs- und Vergabeausschuss ist möglich (Bsp. wiederholt fehlende Teilnahme an Sitzungen</a:t>
            </a:r>
            <a:r>
              <a:rPr lang="de-DE" sz="1400" dirty="0" smtClean="0"/>
              <a:t>): 2/3 Mehrheit</a:t>
            </a:r>
            <a:endParaRPr lang="de-DE" sz="1400" dirty="0"/>
          </a:p>
          <a:p>
            <a:pPr marL="285750" indent="-285750">
              <a:buFontTx/>
              <a:buChar char="-"/>
            </a:pPr>
            <a:r>
              <a:rPr lang="de-DE" sz="1400" dirty="0" smtClean="0"/>
              <a:t>Sitzung</a:t>
            </a:r>
            <a:r>
              <a:rPr lang="de-DE" sz="1400" dirty="0"/>
              <a:t>: 	- Formlose Einladung</a:t>
            </a:r>
          </a:p>
          <a:p>
            <a:r>
              <a:rPr lang="de-DE" sz="1400" dirty="0"/>
              <a:t>	</a:t>
            </a:r>
            <a:r>
              <a:rPr lang="de-DE" sz="1400" dirty="0" smtClean="0"/>
              <a:t>- Vertreterklausel </a:t>
            </a:r>
            <a:r>
              <a:rPr lang="de-DE" sz="1400" dirty="0"/>
              <a:t>(Vertreter haben kein Stimmrecht</a:t>
            </a:r>
            <a:r>
              <a:rPr lang="de-DE" sz="14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Mehrheitsentscheid, Ablehnung muss begründet werden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Protokoll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Entscheidungen erfolgen im Umlaufverfahren</a:t>
            </a:r>
            <a:endParaRPr lang="de-DE" sz="1400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917908" y="2315577"/>
            <a:ext cx="4887356" cy="646331"/>
            <a:chOff x="917908" y="2042428"/>
            <a:chExt cx="4887356" cy="646331"/>
          </a:xfrm>
        </p:grpSpPr>
        <p:sp>
          <p:nvSpPr>
            <p:cNvPr id="16" name="Textfeld 15"/>
            <p:cNvSpPr txBox="1"/>
            <p:nvPr/>
          </p:nvSpPr>
          <p:spPr>
            <a:xfrm>
              <a:off x="4293096" y="2120468"/>
              <a:ext cx="1246609" cy="4924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Datenschutz</a:t>
              </a:r>
            </a:p>
            <a:p>
              <a:pPr algn="ctr"/>
              <a:r>
                <a:rPr lang="de-DE" sz="1200" dirty="0" smtClean="0"/>
                <a:t>Frau </a:t>
              </a:r>
              <a:r>
                <a:rPr lang="de-DE" sz="1200" dirty="0" err="1" smtClean="0"/>
                <a:t>Klanten</a:t>
              </a:r>
              <a:endParaRPr lang="de-DE" sz="1100" dirty="0" smtClean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2449891" y="2111033"/>
              <a:ext cx="1591239" cy="4924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/>
                <a:t>Ethik</a:t>
              </a:r>
              <a:r>
                <a:rPr lang="de-DE" sz="1400" dirty="0"/>
                <a:t> </a:t>
              </a:r>
              <a:endParaRPr lang="de-DE" dirty="0" smtClean="0"/>
            </a:p>
            <a:p>
              <a:pPr algn="ctr"/>
              <a:r>
                <a:rPr lang="de-DE" sz="1200" dirty="0" smtClean="0"/>
                <a:t>Gewähltes Mitglied</a:t>
              </a:r>
              <a:endParaRPr lang="de-DE" sz="2400" dirty="0" smtClean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917908" y="2042428"/>
              <a:ext cx="4887356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921741" y="2042428"/>
              <a:ext cx="12111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Beratende Mitglieder</a:t>
              </a:r>
              <a:endParaRPr lang="de-DE" b="1" dirty="0"/>
            </a:p>
          </p:txBody>
        </p:sp>
      </p:grp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563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/>
          <p:cNvSpPr txBox="1"/>
          <p:nvPr/>
        </p:nvSpPr>
        <p:spPr>
          <a:xfrm>
            <a:off x="836712" y="228171"/>
            <a:ext cx="5400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/>
              <a:t>Optionen der Einlagerung von Proben in die </a:t>
            </a:r>
            <a:r>
              <a:rPr lang="de-DE" b="1" u="sng" dirty="0" err="1"/>
              <a:t>Biobank</a:t>
            </a:r>
            <a:endParaRPr lang="de-DE" b="1" u="sng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260648" y="1259632"/>
            <a:ext cx="62373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1. Sammlung </a:t>
            </a:r>
            <a:r>
              <a:rPr lang="de-DE" b="1" dirty="0"/>
              <a:t>von </a:t>
            </a:r>
            <a:r>
              <a:rPr lang="de-DE" b="1" dirty="0" smtClean="0"/>
              <a:t>Restmaterial</a:t>
            </a:r>
          </a:p>
          <a:p>
            <a:r>
              <a:rPr lang="de-DE" dirty="0"/>
              <a:t>	</a:t>
            </a:r>
            <a:r>
              <a:rPr lang="de-DE" dirty="0" smtClean="0"/>
              <a:t>- Patienteninformation bei jeder stat. Aufnahme</a:t>
            </a:r>
          </a:p>
          <a:p>
            <a:r>
              <a:rPr lang="de-DE" dirty="0"/>
              <a:t>	</a:t>
            </a:r>
            <a:r>
              <a:rPr lang="de-DE" dirty="0" smtClean="0"/>
              <a:t>- Blutproben; Biopsien</a:t>
            </a:r>
          </a:p>
          <a:p>
            <a:endParaRPr lang="de-DE" dirty="0"/>
          </a:p>
          <a:p>
            <a:r>
              <a:rPr lang="de-DE" b="1" dirty="0" smtClean="0"/>
              <a:t>2. Studienproben</a:t>
            </a:r>
          </a:p>
          <a:p>
            <a:r>
              <a:rPr lang="de-DE" dirty="0"/>
              <a:t>	</a:t>
            </a:r>
            <a:r>
              <a:rPr lang="de-DE" dirty="0" smtClean="0"/>
              <a:t>- Probanden werden im Rahmen der Studie 	aufgeklärt</a:t>
            </a:r>
          </a:p>
          <a:p>
            <a:r>
              <a:rPr lang="de-DE" dirty="0"/>
              <a:t>	</a:t>
            </a:r>
            <a:r>
              <a:rPr lang="de-DE" dirty="0" smtClean="0"/>
              <a:t>- Materialsammlung im Studienprotokoll genau 	definiert</a:t>
            </a:r>
          </a:p>
          <a:p>
            <a:r>
              <a:rPr lang="de-DE" dirty="0"/>
              <a:t>	</a:t>
            </a:r>
            <a:r>
              <a:rPr lang="de-DE" dirty="0" smtClean="0"/>
              <a:t>- Kosten des Biobanking sind bei Drittmittelanträgen 	einzuwerben</a:t>
            </a:r>
          </a:p>
          <a:p>
            <a:endParaRPr lang="de-DE" dirty="0"/>
          </a:p>
          <a:p>
            <a:r>
              <a:rPr lang="de-DE" b="1" dirty="0" smtClean="0"/>
              <a:t>3. Überführung bestehender Material- und Datensammlungen</a:t>
            </a:r>
          </a:p>
          <a:p>
            <a:r>
              <a:rPr lang="de-DE" dirty="0" smtClean="0"/>
              <a:t>	- Sammlung ist abhängig von Einwilligungserklärung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489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/>
          <p:cNvSpPr txBox="1"/>
          <p:nvPr/>
        </p:nvSpPr>
        <p:spPr>
          <a:xfrm>
            <a:off x="836712" y="228171"/>
            <a:ext cx="5400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Einlagerung von Proben/ Daten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076420" y="2463684"/>
            <a:ext cx="87315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ZBM </a:t>
            </a:r>
            <a:endParaRPr lang="de-DE" sz="1600" b="1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2504584" y="3206750"/>
            <a:ext cx="2016224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Wissenschaftlicher </a:t>
            </a:r>
            <a:endParaRPr lang="de-DE" b="1" dirty="0" smtClean="0"/>
          </a:p>
          <a:p>
            <a:r>
              <a:rPr lang="de-DE" b="1" dirty="0" smtClean="0"/>
              <a:t>Prüfungsausschuss</a:t>
            </a:r>
            <a:endParaRPr lang="de-DE" sz="1600" b="1" dirty="0" smtClean="0"/>
          </a:p>
        </p:txBody>
      </p:sp>
      <p:sp>
        <p:nvSpPr>
          <p:cNvPr id="13" name="Textfeld 12"/>
          <p:cNvSpPr txBox="1"/>
          <p:nvPr/>
        </p:nvSpPr>
        <p:spPr>
          <a:xfrm>
            <a:off x="1987247" y="1698127"/>
            <a:ext cx="2961382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Nutzungsantrag: Einlagerung</a:t>
            </a:r>
            <a:endParaRPr lang="de-DE" sz="16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1706671" y="4286870"/>
            <a:ext cx="3594537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1600" dirty="0" smtClean="0"/>
              <a:t>Kooperationsvertrag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Leistung nach Kostenkatalog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Abschluss der Anfrage mit Bericht an Wiss. Prüfungsausschuss</a:t>
            </a:r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3467938" y="2157939"/>
            <a:ext cx="0" cy="1847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459906" y="2906995"/>
            <a:ext cx="0" cy="1847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3459906" y="3946818"/>
            <a:ext cx="0" cy="1847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6996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98548" y="5610668"/>
            <a:ext cx="64087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Ziel: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Zusammenfassung </a:t>
            </a:r>
            <a:r>
              <a:rPr lang="de-DE" sz="1400" dirty="0"/>
              <a:t>bestehender und zukünftiger Probensammlungen </a:t>
            </a:r>
            <a:endParaRPr lang="de-DE" sz="1400" dirty="0" smtClean="0"/>
          </a:p>
          <a:p>
            <a:pPr marL="285750" indent="-285750">
              <a:buFontTx/>
              <a:buChar char="-"/>
            </a:pPr>
            <a:r>
              <a:rPr lang="de-DE" sz="1400" dirty="0" smtClean="0"/>
              <a:t>Weitergabe </a:t>
            </a:r>
            <a:r>
              <a:rPr lang="de-DE" sz="1400" dirty="0"/>
              <a:t>von Proben nach einheitlichen und nachvollziehbaren </a:t>
            </a:r>
            <a:r>
              <a:rPr lang="de-DE" sz="1400" dirty="0" smtClean="0"/>
              <a:t>Grundsätzen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Vermeidung von Mehrkosten </a:t>
            </a:r>
            <a:r>
              <a:rPr lang="de-DE" sz="1400" dirty="0"/>
              <a:t>durch den Betrieb </a:t>
            </a:r>
            <a:r>
              <a:rPr lang="de-DE" sz="1400" dirty="0" smtClean="0"/>
              <a:t>verschiedener Sammlungen 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Nachhaltige Lagerung </a:t>
            </a:r>
            <a:r>
              <a:rPr lang="de-DE" sz="1400" dirty="0"/>
              <a:t>von Proben (und Daten) auch nach Ende von </a:t>
            </a:r>
            <a:r>
              <a:rPr lang="de-DE" sz="1400" dirty="0" smtClean="0"/>
              <a:t>Projektlaufzeiten</a:t>
            </a:r>
            <a:endParaRPr lang="de-DE" sz="1400" dirty="0"/>
          </a:p>
          <a:p>
            <a:r>
              <a:rPr lang="de-DE" sz="1400" dirty="0"/>
              <a:t> </a:t>
            </a:r>
          </a:p>
          <a:p>
            <a:r>
              <a:rPr lang="de-DE" sz="1400" dirty="0" smtClean="0"/>
              <a:t>Voraussetzung: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Zustimmung </a:t>
            </a:r>
            <a:r>
              <a:rPr lang="de-DE" sz="1400" dirty="0"/>
              <a:t>des für die Proben verantwortlichen Projektleiters / Verbundes </a:t>
            </a:r>
            <a:endParaRPr lang="de-DE" sz="1400" dirty="0" smtClean="0"/>
          </a:p>
          <a:p>
            <a:pPr marL="285750" indent="-285750">
              <a:buFontTx/>
              <a:buChar char="-"/>
            </a:pPr>
            <a:r>
              <a:rPr lang="de-DE" sz="1400" dirty="0" smtClean="0"/>
              <a:t>Berücksichtigung </a:t>
            </a:r>
            <a:r>
              <a:rPr lang="de-DE" sz="1400" dirty="0"/>
              <a:t>der Vorgaben in der </a:t>
            </a:r>
            <a:r>
              <a:rPr lang="de-DE" sz="1400" dirty="0" smtClean="0"/>
              <a:t>Probenden-/ Patienteneinwilligung</a:t>
            </a:r>
            <a:endParaRPr lang="de-DE" sz="1400" dirty="0"/>
          </a:p>
        </p:txBody>
      </p:sp>
      <p:sp>
        <p:nvSpPr>
          <p:cNvPr id="18" name="Textfeld 17"/>
          <p:cNvSpPr txBox="1"/>
          <p:nvPr/>
        </p:nvSpPr>
        <p:spPr>
          <a:xfrm>
            <a:off x="836712" y="228171"/>
            <a:ext cx="5400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u="sng" dirty="0" smtClean="0"/>
              <a:t>Einlagerung von Proben/ Daten</a:t>
            </a:r>
          </a:p>
        </p:txBody>
      </p:sp>
      <p:sp>
        <p:nvSpPr>
          <p:cNvPr id="19" name="Rechteck 18"/>
          <p:cNvSpPr/>
          <p:nvPr/>
        </p:nvSpPr>
        <p:spPr>
          <a:xfrm>
            <a:off x="198548" y="1589303"/>
            <a:ext cx="65253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1400" dirty="0" smtClean="0"/>
              <a:t>Antrag geht an ZBM: Beschluss und Weiterleitung von kompletten Anträgen innerhalb 7 Tage im Umlaufverfahren 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Falls prinzipielle Machbarkeit: Einholung eines Ethikvotums durch Anfragenden</a:t>
            </a:r>
          </a:p>
          <a:p>
            <a:pPr marL="285750" lvl="4" indent="-285750">
              <a:buFontTx/>
              <a:buChar char="-"/>
            </a:pPr>
            <a:r>
              <a:rPr lang="de-DE" sz="1400" dirty="0" smtClean="0">
                <a:sym typeface="Wingdings" panose="05000000000000000000" pitchFamily="2" charset="2"/>
              </a:rPr>
              <a:t> Weiterleitung an </a:t>
            </a:r>
            <a:r>
              <a:rPr lang="de-DE" sz="1400" dirty="0">
                <a:sym typeface="Wingdings" panose="05000000000000000000" pitchFamily="2" charset="2"/>
              </a:rPr>
              <a:t>Vertreter der einbringenden </a:t>
            </a:r>
            <a:r>
              <a:rPr lang="de-DE" sz="1400" dirty="0" smtClean="0">
                <a:sym typeface="Wingdings" panose="05000000000000000000" pitchFamily="2" charset="2"/>
              </a:rPr>
              <a:t>Institutionen (Vetorecht)</a:t>
            </a:r>
            <a:endParaRPr lang="de-DE" sz="1400" dirty="0" smtClean="0"/>
          </a:p>
          <a:p>
            <a:pPr marL="285750" indent="-285750">
              <a:buFontTx/>
              <a:buChar char="-"/>
            </a:pPr>
            <a:r>
              <a:rPr lang="de-DE" sz="1400" dirty="0" smtClean="0">
                <a:sym typeface="Wingdings" panose="05000000000000000000" pitchFamily="2" charset="2"/>
              </a:rPr>
              <a:t> Weiterleitung: 	- Prüfungsausschuss </a:t>
            </a:r>
          </a:p>
          <a:p>
            <a:pPr lvl="4"/>
            <a:r>
              <a:rPr lang="de-DE" sz="1400" dirty="0" smtClean="0">
                <a:sym typeface="Wingdings" panose="05000000000000000000" pitchFamily="2" charset="2"/>
              </a:rPr>
              <a:t>- Ethik + Datenschutz</a:t>
            </a:r>
          </a:p>
          <a:p>
            <a:pPr marL="285750" indent="-285750">
              <a:buFontTx/>
              <a:buChar char="-"/>
            </a:pPr>
            <a:r>
              <a:rPr lang="de-DE" sz="1400" dirty="0"/>
              <a:t>Entscheidung im </a:t>
            </a:r>
            <a:r>
              <a:rPr lang="de-DE" sz="1400" dirty="0" smtClean="0"/>
              <a:t>Umlaufverfahren (wenn einstimmig)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Wenn nicht einstimmig: formlose Einberufung Sitzung (Mehrheitsentscheidung)</a:t>
            </a:r>
            <a:endParaRPr lang="de-DE" sz="1400" dirty="0"/>
          </a:p>
          <a:p>
            <a:pPr marL="285750" indent="-285750">
              <a:buFontTx/>
              <a:buChar char="-"/>
            </a:pPr>
            <a:r>
              <a:rPr lang="de-DE" sz="1400" dirty="0" smtClean="0"/>
              <a:t>Arbeitsschritte unterliegen </a:t>
            </a:r>
            <a:r>
              <a:rPr lang="de-DE" sz="1400" dirty="0"/>
              <a:t>den Grundsätzen der </a:t>
            </a:r>
            <a:r>
              <a:rPr lang="de-DE" sz="1400" dirty="0" err="1"/>
              <a:t>Good</a:t>
            </a:r>
            <a:r>
              <a:rPr lang="de-DE" sz="1400" dirty="0"/>
              <a:t> Laboratory Practice (GLP) und </a:t>
            </a:r>
            <a:r>
              <a:rPr lang="de-DE" sz="1400" b="1" dirty="0" smtClean="0">
                <a:solidFill>
                  <a:srgbClr val="FF0000"/>
                </a:solidFill>
              </a:rPr>
              <a:t>sind/werden</a:t>
            </a:r>
            <a:r>
              <a:rPr lang="de-DE" sz="1400" dirty="0" smtClean="0"/>
              <a:t> in </a:t>
            </a:r>
            <a:r>
              <a:rPr lang="de-DE" sz="1400" dirty="0"/>
              <a:t>Standard Operating </a:t>
            </a:r>
            <a:r>
              <a:rPr lang="de-DE" sz="1400" dirty="0" err="1"/>
              <a:t>Procedures</a:t>
            </a:r>
            <a:r>
              <a:rPr lang="de-DE" sz="1400" dirty="0"/>
              <a:t> (SOPs) fixiert</a:t>
            </a:r>
            <a:r>
              <a:rPr lang="de-DE" sz="1400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de-DE" sz="1400" dirty="0"/>
              <a:t>Kooperationsvertrag und MTA </a:t>
            </a:r>
            <a:r>
              <a:rPr lang="de-DE" sz="1400" dirty="0" smtClean="0"/>
              <a:t> zwischen Biobank und Anfragenden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Zusammenstellung und Transfer des Materials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Berechnung einer Aufwandsentschädigung</a:t>
            </a:r>
          </a:p>
          <a:p>
            <a:pPr marL="285750" indent="-285750">
              <a:buFontTx/>
              <a:buChar char="-"/>
            </a:pPr>
            <a:r>
              <a:rPr lang="de-DE" sz="1400" dirty="0" smtClean="0"/>
              <a:t>Abschluss der Anfrage durch Bericht an Prüfungsausschuss und Vertreter der einbringenden Institutionen</a:t>
            </a:r>
          </a:p>
          <a:p>
            <a:pPr marL="285750" indent="-285750">
              <a:buFontTx/>
              <a:buChar char="-"/>
            </a:pPr>
            <a:r>
              <a:rPr lang="de-DE" sz="1400" dirty="0"/>
              <a:t>Nachfrage nach der Verwendung der Proben </a:t>
            </a:r>
            <a:r>
              <a:rPr lang="de-DE" sz="1400" dirty="0" smtClean="0"/>
              <a:t>(</a:t>
            </a:r>
            <a:r>
              <a:rPr lang="de-DE" sz="1400" dirty="0"/>
              <a:t>Qualitäts-und </a:t>
            </a:r>
            <a:r>
              <a:rPr lang="de-DE" sz="1400" dirty="0" smtClean="0"/>
              <a:t>Zufriedenheitsanalyse)</a:t>
            </a:r>
            <a:endParaRPr lang="de-DE" sz="1400" dirty="0"/>
          </a:p>
          <a:p>
            <a:endParaRPr lang="de-DE" sz="1400" dirty="0" smtClean="0"/>
          </a:p>
        </p:txBody>
      </p:sp>
      <p:sp>
        <p:nvSpPr>
          <p:cNvPr id="20" name="Textfeld 19"/>
          <p:cNvSpPr txBox="1"/>
          <p:nvPr/>
        </p:nvSpPr>
        <p:spPr>
          <a:xfrm>
            <a:off x="332656" y="953480"/>
            <a:ext cx="14720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Im </a:t>
            </a:r>
            <a:r>
              <a:rPr lang="de-DE" b="1" dirty="0"/>
              <a:t>D</a:t>
            </a:r>
            <a:r>
              <a:rPr lang="de-DE" b="1" dirty="0" smtClean="0"/>
              <a:t>etail: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5B88-9354-4C11-9E61-5F5B79534427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68424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913</Words>
  <Application>Microsoft Office PowerPoint</Application>
  <PresentationFormat>Bildschirmpräsentation (4:3)</PresentationFormat>
  <Paragraphs>195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20" baseType="lpstr">
      <vt:lpstr>Arial</vt:lpstr>
      <vt:lpstr>Calibri</vt:lpstr>
      <vt:lpstr>Cambria</vt:lpstr>
      <vt:lpstr>Lucida Sans</vt:lpstr>
      <vt:lpstr>MS Mincho</vt:lpstr>
      <vt:lpstr>Times New Roman</vt:lpstr>
      <vt:lpstr>TimesNewRomanPSMT</vt:lpstr>
      <vt:lpstr>Wingdings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Magdeburg A.ö.R.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Biemann, Ronald</dc:creator>
  <cp:lastModifiedBy>Biemann, Ronald</cp:lastModifiedBy>
  <cp:revision>79</cp:revision>
  <cp:lastPrinted>2017-06-07T14:20:29Z</cp:lastPrinted>
  <dcterms:created xsi:type="dcterms:W3CDTF">2016-11-10T10:26:18Z</dcterms:created>
  <dcterms:modified xsi:type="dcterms:W3CDTF">2017-06-21T13:55:57Z</dcterms:modified>
</cp:coreProperties>
</file>