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12"/>
  </p:notesMasterIdLst>
  <p:handoutMasterIdLst>
    <p:handoutMasterId r:id="rId13"/>
  </p:handoutMasterIdLst>
  <p:sldIdLst>
    <p:sldId id="259" r:id="rId2"/>
    <p:sldId id="344" r:id="rId3"/>
    <p:sldId id="351" r:id="rId4"/>
    <p:sldId id="345" r:id="rId5"/>
    <p:sldId id="346" r:id="rId6"/>
    <p:sldId id="348" r:id="rId7"/>
    <p:sldId id="347" r:id="rId8"/>
    <p:sldId id="349" r:id="rId9"/>
    <p:sldId id="350" r:id="rId10"/>
    <p:sldId id="343" r:id="rId11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46">
          <p15:clr>
            <a:srgbClr val="A4A3A4"/>
          </p15:clr>
        </p15:guide>
        <p15:guide id="2" orient="horz" pos="1026" userDrawn="1">
          <p15:clr>
            <a:srgbClr val="A4A3A4"/>
          </p15:clr>
        </p15:guide>
        <p15:guide id="3" orient="horz" pos="3929">
          <p15:clr>
            <a:srgbClr val="A4A3A4"/>
          </p15:clr>
        </p15:guide>
        <p15:guide id="4" pos="5760" userDrawn="1">
          <p15:clr>
            <a:srgbClr val="A4A3A4"/>
          </p15:clr>
        </p15:guide>
        <p15:guide id="5" pos="249" userDrawn="1">
          <p15:clr>
            <a:srgbClr val="A4A3A4"/>
          </p15:clr>
        </p15:guide>
        <p15:guide id="6" pos="553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hanna Haase" initials="JH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89C1"/>
    <a:srgbClr val="0E5FA8"/>
    <a:srgbClr val="6D9EC1"/>
    <a:srgbClr val="E4E3DD"/>
    <a:srgbClr val="00618F"/>
    <a:srgbClr val="C96215"/>
    <a:srgbClr val="F8F6F5"/>
    <a:srgbClr val="4D4B46"/>
    <a:srgbClr val="AD3B76"/>
    <a:srgbClr val="8600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87" autoAdjust="0"/>
    <p:restoredTop sz="89992" autoAdjust="0"/>
  </p:normalViewPr>
  <p:slideViewPr>
    <p:cSldViewPr>
      <p:cViewPr>
        <p:scale>
          <a:sx n="80" d="100"/>
          <a:sy n="80" d="100"/>
        </p:scale>
        <p:origin x="-1710" y="-468"/>
      </p:cViewPr>
      <p:guideLst>
        <p:guide orient="horz" pos="346"/>
        <p:guide orient="horz" pos="1026"/>
        <p:guide orient="horz" pos="3929"/>
        <p:guide pos="5760"/>
        <p:guide pos="249"/>
        <p:guide pos="2880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202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F4204D0-0F45-44A7-95C8-53D1325839E7}" type="datetimeFigureOut">
              <a:rPr lang="de-DE"/>
              <a:pPr>
                <a:defRPr/>
              </a:pPr>
              <a:t>23.01.2018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042D3C-D459-44D9-B2AA-6F4C231BBF8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71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218841-DF85-4A9C-85E4-D2E7248ED0BA}" type="datetimeFigureOut">
              <a:rPr lang="de-DE"/>
              <a:pPr>
                <a:defRPr/>
              </a:pPr>
              <a:t>23.01.2018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526B320-DE7C-4249-8908-CBAA801119F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08825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26B320-DE7C-4249-8908-CBAA801119FB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272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26B320-DE7C-4249-8908-CBAA801119FB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9337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ProSkive</a:t>
            </a:r>
            <a:r>
              <a:rPr lang="de-DE" dirty="0" smtClean="0"/>
              <a:t> ist das Ergebnis der Digitalisierung des Prozesses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26B320-DE7C-4249-8908-CBAA801119FB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7937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26B320-DE7C-4249-8908-CBAA801119FB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2838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Kunden\KGU\Bildmaterial\Gebäude\Gebäude Uniklinikum u. EWbau\Erweiterungsbau\Bilder frei für klinikinterne Zwecke 300dpi\EWbau_Ostseite_Landeplattform WernerHuthmacher 72dpi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366"/>
          <a:stretch/>
        </p:blipFill>
        <p:spPr bwMode="auto">
          <a:xfrm>
            <a:off x="5874822" y="3860339"/>
            <a:ext cx="3288984" cy="209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P:\Kunden\KGU\Einzelprojekte\2012\Jahresbericht 2011\Inhalte, Lieferungen\Fotos\Gebäude\Titelbilder\Uniklinik_28062012_08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6" b="19089"/>
          <a:stretch/>
        </p:blipFill>
        <p:spPr bwMode="auto">
          <a:xfrm>
            <a:off x="1865402" y="3822223"/>
            <a:ext cx="4208421" cy="205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Gerade Verbindung 8"/>
          <p:cNvCxnSpPr/>
          <p:nvPr userDrawn="1"/>
        </p:nvCxnSpPr>
        <p:spPr>
          <a:xfrm rot="10800000">
            <a:off x="0" y="1268413"/>
            <a:ext cx="9144000" cy="0"/>
          </a:xfrm>
          <a:prstGeom prst="line">
            <a:avLst/>
          </a:prstGeom>
          <a:ln w="19050">
            <a:solidFill>
              <a:srgbClr val="0061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>
            <a:normAutofit/>
          </a:bodyPr>
          <a:lstStyle>
            <a:lvl1pPr>
              <a:defRPr sz="4000">
                <a:solidFill>
                  <a:srgbClr val="646464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2609695" y="6237312"/>
            <a:ext cx="392461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>
                <a:solidFill>
                  <a:srgbClr val="646464"/>
                </a:solidFill>
              </a:defRPr>
            </a:lvl1pPr>
          </a:lstStyle>
          <a:p>
            <a:pPr>
              <a:defRPr/>
            </a:pPr>
            <a:endParaRPr lang="de-DE" dirty="0"/>
          </a:p>
        </p:txBody>
      </p:sp>
      <p:pic>
        <p:nvPicPr>
          <p:cNvPr id="7" name="Picture 6" descr="P:\Kunden\KGU\Einzelprojekte\2012\Jahresbericht 2011\Inhalte, Lieferungen\Fotos\Gebäude\komprimiert\UK3.jp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8" t="4853" b="20147"/>
          <a:stretch/>
        </p:blipFill>
        <p:spPr bwMode="auto">
          <a:xfrm>
            <a:off x="0" y="3788338"/>
            <a:ext cx="1865402" cy="209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hteck 12"/>
          <p:cNvSpPr/>
          <p:nvPr userDrawn="1"/>
        </p:nvSpPr>
        <p:spPr>
          <a:xfrm>
            <a:off x="3085523" y="7624936"/>
            <a:ext cx="2520280" cy="2376264"/>
          </a:xfrm>
          <a:prstGeom prst="rect">
            <a:avLst/>
          </a:prstGeom>
          <a:solidFill>
            <a:srgbClr val="EDA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  <a:latin typeface="Arial Narrow" pitchFamily="34" charset="0"/>
              </a:rPr>
              <a:t>Corporate-Design-Farbe - orange</a:t>
            </a:r>
            <a:br>
              <a:rPr lang="de-DE" dirty="0">
                <a:solidFill>
                  <a:schemeClr val="tx1"/>
                </a:solidFill>
                <a:latin typeface="Arial Narrow" pitchFamily="34" charset="0"/>
              </a:rPr>
            </a:br>
            <a:r>
              <a:rPr lang="de-DE" dirty="0">
                <a:solidFill>
                  <a:schemeClr val="tx1"/>
                </a:solidFill>
                <a:latin typeface="Arial Narrow" pitchFamily="34" charset="0"/>
              </a:rPr>
              <a:t>(Goethe-Univ.):</a:t>
            </a:r>
          </a:p>
          <a:p>
            <a:r>
              <a:rPr lang="de-DE" dirty="0">
                <a:solidFill>
                  <a:schemeClr val="tx1"/>
                </a:solidFill>
                <a:latin typeface="Arial Narrow" pitchFamily="34" charset="0"/>
              </a:rPr>
              <a:t>R = 237</a:t>
            </a:r>
            <a:br>
              <a:rPr lang="de-DE" dirty="0">
                <a:solidFill>
                  <a:schemeClr val="tx1"/>
                </a:solidFill>
                <a:latin typeface="Arial Narrow" pitchFamily="34" charset="0"/>
              </a:rPr>
            </a:br>
            <a:r>
              <a:rPr lang="de-DE" dirty="0">
                <a:solidFill>
                  <a:schemeClr val="tx1"/>
                </a:solidFill>
                <a:latin typeface="Arial Narrow" pitchFamily="34" charset="0"/>
              </a:rPr>
              <a:t>G = 167</a:t>
            </a:r>
            <a:br>
              <a:rPr lang="de-DE" dirty="0">
                <a:solidFill>
                  <a:schemeClr val="tx1"/>
                </a:solidFill>
                <a:latin typeface="Arial Narrow" pitchFamily="34" charset="0"/>
              </a:rPr>
            </a:br>
            <a:r>
              <a:rPr lang="de-DE" dirty="0">
                <a:solidFill>
                  <a:schemeClr val="tx1"/>
                </a:solidFill>
                <a:latin typeface="Arial Narrow" pitchFamily="34" charset="0"/>
              </a:rPr>
              <a:t>B = 45</a:t>
            </a:r>
          </a:p>
        </p:txBody>
      </p:sp>
      <p:sp>
        <p:nvSpPr>
          <p:cNvPr id="8" name="Rechteck 16"/>
          <p:cNvSpPr/>
          <p:nvPr userDrawn="1"/>
        </p:nvSpPr>
        <p:spPr>
          <a:xfrm>
            <a:off x="0" y="5807494"/>
            <a:ext cx="9144000" cy="145097"/>
          </a:xfrm>
          <a:prstGeom prst="rect">
            <a:avLst/>
          </a:prstGeom>
          <a:solidFill>
            <a:srgbClr val="00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9" name="Rechteck 11"/>
          <p:cNvSpPr/>
          <p:nvPr userDrawn="1"/>
        </p:nvSpPr>
        <p:spPr>
          <a:xfrm>
            <a:off x="0" y="3716338"/>
            <a:ext cx="9144000" cy="144000"/>
          </a:xfrm>
          <a:prstGeom prst="rect">
            <a:avLst/>
          </a:prstGeom>
          <a:solidFill>
            <a:srgbClr val="00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1026" name="Picture 2" descr="P:\Kunden\KGU\Basis-Material\Logos\KGU - Klinikum\Logos KGU\Logostudien 2012\Ausarbeitung final.jpg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0" t="27492" r="22888" b="36887"/>
          <a:stretch/>
        </p:blipFill>
        <p:spPr bwMode="auto">
          <a:xfrm>
            <a:off x="6166640" y="44624"/>
            <a:ext cx="2632304" cy="1124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U:\UCT\UCT_Zentrale\PR_Presse\Logos\UCT\10 Jahre UCT\uct_10jahre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18" y="24896"/>
            <a:ext cx="3660726" cy="103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1"/>
          <p:cNvSpPr txBox="1">
            <a:spLocks/>
          </p:cNvSpPr>
          <p:nvPr userDrawn="1"/>
        </p:nvSpPr>
        <p:spPr>
          <a:xfrm>
            <a:off x="544866" y="1268413"/>
            <a:ext cx="8153048" cy="8651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de-DE" sz="3200" dirty="0">
              <a:solidFill>
                <a:srgbClr val="4D4B46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Fußzeilenplatzhalter 4"/>
          <p:cNvSpPr txBox="1">
            <a:spLocks/>
          </p:cNvSpPr>
          <p:nvPr userDrawn="1"/>
        </p:nvSpPr>
        <p:spPr>
          <a:xfrm>
            <a:off x="539750" y="6308725"/>
            <a:ext cx="8158164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100" dirty="0"/>
              <a:t>Dr. </a:t>
            </a:r>
            <a:r>
              <a:rPr lang="de-DE" sz="1100" dirty="0" smtClean="0"/>
              <a:t>Kristina Götze –  UCT Frankfurt 23.01.2018</a:t>
            </a:r>
            <a:endParaRPr lang="de-DE" sz="11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6131" y="548680"/>
            <a:ext cx="8141783" cy="865187"/>
          </a:xfrm>
        </p:spPr>
        <p:txBody>
          <a:bodyPr/>
          <a:lstStyle>
            <a:lvl1pPr algn="l">
              <a:defRPr>
                <a:solidFill>
                  <a:srgbClr val="4D4B4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4866" y="1484784"/>
            <a:ext cx="8141934" cy="4680520"/>
          </a:xfrm>
        </p:spPr>
        <p:txBody>
          <a:bodyPr/>
          <a:lstStyle>
            <a:lvl1pPr>
              <a:defRPr>
                <a:solidFill>
                  <a:srgbClr val="4D4B46"/>
                </a:solidFill>
              </a:defRPr>
            </a:lvl1pPr>
            <a:lvl2pPr marL="742950" indent="-285750">
              <a:buFont typeface="Wingdings" pitchFamily="2" charset="2"/>
              <a:buChar char="§"/>
              <a:defRPr>
                <a:solidFill>
                  <a:srgbClr val="4D4B46"/>
                </a:solidFill>
              </a:defRPr>
            </a:lvl2pPr>
            <a:lvl3pPr marL="1143000" indent="-228600">
              <a:buFont typeface="Wingdings" pitchFamily="2" charset="2"/>
              <a:buChar char="§"/>
              <a:defRPr>
                <a:solidFill>
                  <a:srgbClr val="4D4B46"/>
                </a:solidFill>
              </a:defRPr>
            </a:lvl3pPr>
            <a:lvl4pPr marL="1600200" indent="-228600">
              <a:buFont typeface="Wingdings" pitchFamily="2" charset="2"/>
              <a:buChar char="§"/>
              <a:defRPr>
                <a:solidFill>
                  <a:srgbClr val="4D4B46"/>
                </a:solidFill>
              </a:defRPr>
            </a:lvl4pPr>
            <a:lvl5pPr marL="2057400" indent="-228600">
              <a:buFont typeface="Wingdings" pitchFamily="2" charset="2"/>
              <a:buChar char="§"/>
              <a:defRPr>
                <a:solidFill>
                  <a:srgbClr val="4D4B46"/>
                </a:solidFill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6" name="Picture 3" descr="P:\Kunden\KGU\Einzelprojekte\2012\Jahresbericht 2011\Inhalte, Lieferungen\Fotos\Gebäude\Titelbilder\Uniklinik_28062012_08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7" r="16891" b="17387"/>
          <a:stretch/>
        </p:blipFill>
        <p:spPr bwMode="auto">
          <a:xfrm>
            <a:off x="1" y="0"/>
            <a:ext cx="1089729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Gerade Verbindung 11"/>
          <p:cNvCxnSpPr/>
          <p:nvPr userDrawn="1"/>
        </p:nvCxnSpPr>
        <p:spPr>
          <a:xfrm rot="10800000">
            <a:off x="0" y="542646"/>
            <a:ext cx="9144000" cy="0"/>
          </a:xfrm>
          <a:prstGeom prst="line">
            <a:avLst/>
          </a:prstGeom>
          <a:ln w="19050">
            <a:solidFill>
              <a:srgbClr val="0061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P:\Kunden\KGU\Basis-Material\Logos\KGU - Klinikum\Logos KGU\Logostudien 2012\Ausarbeitung fin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0" t="27492" r="22888" b="41462"/>
          <a:stretch/>
        </p:blipFill>
        <p:spPr bwMode="auto">
          <a:xfrm>
            <a:off x="7635667" y="54000"/>
            <a:ext cx="1160755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U:\UCT\UCT_Zentrale\PR_Presse\Logos\UCT\10 Jahre UCT\uct_10jahre.jp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542" y="57403"/>
            <a:ext cx="1600546" cy="45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1042988" y="1268413"/>
            <a:ext cx="7654925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DE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042988" y="2492375"/>
            <a:ext cx="7643812" cy="33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05DA8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5DA8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5DA8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5DA8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5DA8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005DA8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005DA8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005DA8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005DA8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500" kern="1200">
          <a:solidFill>
            <a:srgbClr val="005DA8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005DA8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005DA8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005DA8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rgbClr val="005DA8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de-DE" dirty="0" smtClean="0">
                <a:solidFill>
                  <a:srgbClr val="4D4B46"/>
                </a:solidFill>
              </a:rPr>
              <a:t>Projektmanagement mit </a:t>
            </a:r>
            <a:r>
              <a:rPr lang="de-DE" b="1" dirty="0" err="1" smtClean="0">
                <a:solidFill>
                  <a:srgbClr val="4D4B46"/>
                </a:solidFill>
              </a:rPr>
              <a:t>ProSkive</a:t>
            </a:r>
            <a:r>
              <a:rPr lang="de-DE" dirty="0" smtClean="0">
                <a:solidFill>
                  <a:srgbClr val="4D4B46"/>
                </a:solidFill>
              </a:rPr>
              <a:t>:</a:t>
            </a:r>
            <a:r>
              <a:rPr lang="de-DE" dirty="0">
                <a:solidFill>
                  <a:srgbClr val="4D4B46"/>
                </a:solidFill>
              </a:rPr>
              <a:t/>
            </a:r>
            <a:br>
              <a:rPr lang="de-DE" dirty="0">
                <a:solidFill>
                  <a:srgbClr val="4D4B46"/>
                </a:solidFill>
              </a:rPr>
            </a:br>
            <a:r>
              <a:rPr lang="de-DE" dirty="0" smtClean="0">
                <a:solidFill>
                  <a:srgbClr val="4D4B46"/>
                </a:solidFill>
              </a:rPr>
              <a:t>Nutzung in der Biobank</a:t>
            </a:r>
            <a:endParaRPr lang="de-DE" dirty="0">
              <a:solidFill>
                <a:srgbClr val="4D4B46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563888" y="6237312"/>
            <a:ext cx="1992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Dr. Kristina Götze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2120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8" y="1484784"/>
            <a:ext cx="8280400" cy="4752504"/>
          </a:xfrm>
        </p:spPr>
        <p:txBody>
          <a:bodyPr/>
          <a:lstStyle/>
          <a:p>
            <a:pPr marL="0" indent="0" algn="ctr">
              <a:buNone/>
            </a:pPr>
            <a:r>
              <a:rPr lang="de-DE" sz="4400" dirty="0" err="1">
                <a:ln w="0"/>
                <a:solidFill>
                  <a:srgbClr val="5D7F93"/>
                </a:solidFill>
                <a:effectLst>
                  <a:reflection blurRad="6350" stA="53000" endA="300" endPos="35500" dir="5400000" sy="-90000" algn="bl" rotWithShape="0"/>
                </a:effectLst>
              </a:rPr>
              <a:t>Thank</a:t>
            </a:r>
            <a:r>
              <a:rPr lang="de-DE" sz="4400" dirty="0">
                <a:ln w="0"/>
                <a:solidFill>
                  <a:srgbClr val="5D7F93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de-DE" sz="4400" dirty="0" err="1">
                <a:ln w="0"/>
                <a:solidFill>
                  <a:srgbClr val="5D7F93"/>
                </a:solidFill>
                <a:effectLst>
                  <a:reflection blurRad="6350" stA="53000" endA="300" endPos="35500" dir="5400000" sy="-90000" algn="bl" rotWithShape="0"/>
                </a:effectLst>
              </a:rPr>
              <a:t>you</a:t>
            </a:r>
            <a:endParaRPr lang="de-DE" sz="4400" dirty="0"/>
          </a:p>
          <a:p>
            <a:pPr marL="0" indent="0">
              <a:buNone/>
            </a:pPr>
            <a:endParaRPr lang="de-DE" sz="4400" dirty="0"/>
          </a:p>
          <a:p>
            <a:pPr marL="0" indent="0">
              <a:buNone/>
            </a:pPr>
            <a:r>
              <a:rPr lang="de-DE" sz="1800" b="1" dirty="0"/>
              <a:t>Dr. </a:t>
            </a:r>
            <a:r>
              <a:rPr lang="de-DE" sz="1800" b="1" dirty="0" smtClean="0"/>
              <a:t>Kristina Götze</a:t>
            </a:r>
            <a:r>
              <a:rPr lang="de-DE" sz="1800" b="1" dirty="0"/>
              <a:t>			Dr. Holger Storf</a:t>
            </a:r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r>
              <a:rPr lang="de-DE" sz="1800" b="1" dirty="0"/>
              <a:t>Universitätsklinikum Frankfurt		Universitätsklinikum Frankfurt</a:t>
            </a:r>
            <a:endParaRPr lang="de-DE" sz="1800" dirty="0"/>
          </a:p>
          <a:p>
            <a:pPr marL="0" indent="0">
              <a:buNone/>
            </a:pPr>
            <a:r>
              <a:rPr lang="de-DE" sz="1800" dirty="0" smtClean="0"/>
              <a:t>UCT Frankfurt</a:t>
            </a:r>
            <a:r>
              <a:rPr lang="de-DE" sz="1800" dirty="0"/>
              <a:t>				Medical </a:t>
            </a:r>
            <a:r>
              <a:rPr lang="de-DE" sz="1800" dirty="0" err="1"/>
              <a:t>Informatics</a:t>
            </a:r>
            <a:r>
              <a:rPr lang="de-DE" sz="1800" dirty="0"/>
              <a:t> Group (MIG)</a:t>
            </a:r>
          </a:p>
          <a:p>
            <a:pPr marL="0" indent="0">
              <a:buNone/>
            </a:pPr>
            <a:r>
              <a:rPr lang="de-DE" sz="1800" dirty="0"/>
              <a:t>Haus 23B, 1. OG, R1B322			Haus 33C 2 OG R219</a:t>
            </a:r>
          </a:p>
          <a:p>
            <a:pPr marL="0" indent="0">
              <a:buNone/>
            </a:pPr>
            <a:r>
              <a:rPr lang="de-DE" sz="1800" dirty="0"/>
              <a:t>Theodor-Stern-Kai 7			Theodor-Stern-Kai 7</a:t>
            </a:r>
          </a:p>
          <a:p>
            <a:pPr marL="0" indent="0">
              <a:buNone/>
            </a:pPr>
            <a:r>
              <a:rPr lang="de-DE" sz="1800" dirty="0"/>
              <a:t>60590 Frankfurt				60590 Frankfurt</a:t>
            </a:r>
          </a:p>
          <a:p>
            <a:pPr marL="0" indent="0">
              <a:buNone/>
            </a:pPr>
            <a:r>
              <a:rPr lang="de-DE" sz="1800" dirty="0"/>
              <a:t>	 </a:t>
            </a:r>
          </a:p>
          <a:p>
            <a:pPr marL="0" indent="0">
              <a:buNone/>
            </a:pPr>
            <a:r>
              <a:rPr lang="de-DE" sz="1800" u="sng" dirty="0" smtClean="0"/>
              <a:t>Kristina.Goetze@kgu.de</a:t>
            </a:r>
            <a:r>
              <a:rPr lang="de-DE" sz="1800" dirty="0"/>
              <a:t>	</a:t>
            </a:r>
            <a:r>
              <a:rPr lang="de-DE" sz="1800" dirty="0" smtClean="0"/>
              <a:t>	</a:t>
            </a:r>
            <a:r>
              <a:rPr lang="de-DE" sz="1800" dirty="0"/>
              <a:t>	</a:t>
            </a:r>
            <a:r>
              <a:rPr lang="de-DE" sz="1800" u="sng" dirty="0"/>
              <a:t>Holger.Storf@kgu.de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693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289" y="548680"/>
            <a:ext cx="8302626" cy="865187"/>
          </a:xfrm>
        </p:spPr>
        <p:txBody>
          <a:bodyPr/>
          <a:lstStyle/>
          <a:p>
            <a:r>
              <a:rPr lang="de-DE" dirty="0" smtClean="0"/>
              <a:t>Übersicht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8" y="1484784"/>
            <a:ext cx="8280400" cy="4680520"/>
          </a:xfrm>
        </p:spPr>
        <p:txBody>
          <a:bodyPr/>
          <a:lstStyle/>
          <a:p>
            <a:r>
              <a:rPr lang="de-DE" dirty="0" smtClean="0"/>
              <a:t>Hintergrund UCT Biobank</a:t>
            </a:r>
          </a:p>
          <a:p>
            <a:r>
              <a:rPr lang="de-DE" dirty="0" smtClean="0"/>
              <a:t>„klassische“ Workflow der </a:t>
            </a:r>
            <a:r>
              <a:rPr lang="de-DE" dirty="0" smtClean="0"/>
              <a:t>Projektverwaltung </a:t>
            </a:r>
            <a:r>
              <a:rPr lang="de-DE" dirty="0" smtClean="0"/>
              <a:t>in der UCT Biobank</a:t>
            </a:r>
            <a:endParaRPr lang="de-DE" dirty="0"/>
          </a:p>
          <a:p>
            <a:r>
              <a:rPr lang="de-DE" dirty="0" smtClean="0"/>
              <a:t>Umsetzung der Workflows mit </a:t>
            </a:r>
            <a:r>
              <a:rPr lang="de-DE" dirty="0" err="1" smtClean="0"/>
              <a:t>ProSkive</a:t>
            </a:r>
            <a:endParaRPr lang="de-DE" dirty="0"/>
          </a:p>
          <a:p>
            <a:r>
              <a:rPr lang="de-DE" dirty="0" err="1" smtClean="0"/>
              <a:t>ProSkive</a:t>
            </a:r>
            <a:r>
              <a:rPr lang="de-DE" dirty="0" smtClean="0"/>
              <a:t> Demo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331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Hintergrund UCT Biobank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8" y="1484784"/>
            <a:ext cx="8291512" cy="4680520"/>
          </a:xfrm>
        </p:spPr>
        <p:txBody>
          <a:bodyPr/>
          <a:lstStyle/>
          <a:p>
            <a:r>
              <a:rPr lang="de-DE" dirty="0" smtClean="0"/>
              <a:t>Sammlung von Biomaterial von Tumorpatienten</a:t>
            </a:r>
          </a:p>
          <a:p>
            <a:r>
              <a:rPr lang="de-DE" dirty="0" smtClean="0"/>
              <a:t>Annotation der klinischen Daten zu Probe</a:t>
            </a:r>
          </a:p>
          <a:p>
            <a:r>
              <a:rPr lang="de-DE" dirty="0" smtClean="0"/>
              <a:t>Für wissenschaftliche Forschungszwecke sind ca.     85 000 Proben und mehr als 20 000 klinische Datensätze vorhanden</a:t>
            </a:r>
          </a:p>
          <a:p>
            <a:r>
              <a:rPr lang="de-DE" dirty="0" smtClean="0"/>
              <a:t>Proben- und/oder Datenausgabe erfolgt nach Einreichung und Bewilligung einer Projektskizze </a:t>
            </a:r>
          </a:p>
          <a:p>
            <a:r>
              <a:rPr lang="de-DE" dirty="0" smtClean="0"/>
              <a:t>Pro </a:t>
            </a:r>
            <a:r>
              <a:rPr lang="de-DE" dirty="0" smtClean="0"/>
              <a:t>Jahr ca. </a:t>
            </a:r>
            <a:r>
              <a:rPr lang="de-DE" dirty="0" smtClean="0"/>
              <a:t>50-60 bewilligte Projekte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123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549275"/>
            <a:ext cx="4807957" cy="1079525"/>
          </a:xfrm>
        </p:spPr>
        <p:txBody>
          <a:bodyPr/>
          <a:lstStyle/>
          <a:p>
            <a:r>
              <a:rPr lang="de-DE" sz="2800" dirty="0" smtClean="0"/>
              <a:t>„Klassischer“ Workflow der UCT Biobank</a:t>
            </a:r>
            <a:endParaRPr lang="de-DE" sz="2800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333" y="549276"/>
            <a:ext cx="3881457" cy="5688012"/>
          </a:xfrm>
        </p:spPr>
      </p:pic>
      <p:sp>
        <p:nvSpPr>
          <p:cNvPr id="5" name="Textfeld 4"/>
          <p:cNvSpPr txBox="1"/>
          <p:nvPr/>
        </p:nvSpPr>
        <p:spPr>
          <a:xfrm>
            <a:off x="6355046" y="6240055"/>
            <a:ext cx="281359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b="1" dirty="0"/>
              <a:t>Fig. 1  </a:t>
            </a:r>
            <a:r>
              <a:rPr lang="de-DE" sz="1050" dirty="0" smtClean="0"/>
              <a:t>Übersicht über klassischen Workflow</a:t>
            </a:r>
            <a:endParaRPr lang="de-DE" sz="105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 bwMode="auto">
          <a:xfrm>
            <a:off x="395536" y="1628800"/>
            <a:ext cx="4752528" cy="460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500" kern="1200">
                <a:solidFill>
                  <a:srgbClr val="4D4B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rgbClr val="4D4B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 kern="1200">
                <a:solidFill>
                  <a:srgbClr val="4D4B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 kern="1200">
                <a:solidFill>
                  <a:srgbClr val="4D4B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 kern="1200">
                <a:solidFill>
                  <a:srgbClr val="4D4B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dirty="0" smtClean="0"/>
              <a:t>Einreichung einer papier-basierten Projektskizze durch Wissenschaftler</a:t>
            </a:r>
            <a:endParaRPr lang="de-DE" sz="1800" dirty="0"/>
          </a:p>
          <a:p>
            <a:r>
              <a:rPr lang="de-DE" sz="1800" dirty="0" smtClean="0"/>
              <a:t>Begutachtung/Bewilligung des Vorhabens durch ein „Scientific Board“ und die lokale Ethikkommission</a:t>
            </a:r>
            <a:endParaRPr lang="de-DE" sz="1800" dirty="0"/>
          </a:p>
          <a:p>
            <a:r>
              <a:rPr lang="de-DE" sz="1800" dirty="0" smtClean="0"/>
              <a:t>Projektstart nach Genehmigung</a:t>
            </a:r>
            <a:endParaRPr lang="de-DE" sz="1800" dirty="0"/>
          </a:p>
          <a:p>
            <a:r>
              <a:rPr lang="de-DE" sz="1800" dirty="0" smtClean="0"/>
              <a:t>Koordinierung und Verwaltung des Ablaufs durch das Projektmanagement der </a:t>
            </a:r>
            <a:r>
              <a:rPr lang="de-DE" sz="1800" dirty="0" smtClean="0"/>
              <a:t>Biobank</a:t>
            </a:r>
            <a:endParaRPr lang="de-DE" sz="1800" dirty="0"/>
          </a:p>
          <a:p>
            <a:pPr lvl="1"/>
            <a:r>
              <a:rPr lang="de-DE" sz="1700" dirty="0" smtClean="0"/>
              <a:t>Alle Information werden in lokaler MS-Access-DB gespeichert</a:t>
            </a:r>
            <a:endParaRPr lang="de-DE" sz="1700" dirty="0"/>
          </a:p>
          <a:p>
            <a:pPr lvl="1"/>
            <a:r>
              <a:rPr lang="de-DE" sz="1700" dirty="0" smtClean="0"/>
              <a:t>Statusänderungen und Rücksprache mit allen Beteiligten über Telefon oder Mail</a:t>
            </a:r>
            <a:endParaRPr lang="de-DE" sz="1700" dirty="0"/>
          </a:p>
        </p:txBody>
      </p:sp>
    </p:spTree>
    <p:extLst>
      <p:ext uri="{BB962C8B-B14F-4D97-AF65-F5344CB8AC3E}">
        <p14:creationId xmlns:p14="http://schemas.microsoft.com/office/powerpoint/2010/main" val="100681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„Probleme“ des bisherigen Ablaufs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Speicherung der Daten/Informationen in einer lokalen DB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Eingeschränkte Zugriffsmöglichkeit auf Informationen für andere Beteiligte</a:t>
            </a:r>
          </a:p>
          <a:p>
            <a:pPr marL="457200" lvl="1" indent="0">
              <a:buNone/>
            </a:pPr>
            <a:endParaRPr lang="de-DE" dirty="0" smtClean="0"/>
          </a:p>
          <a:p>
            <a:r>
              <a:rPr lang="de-DE" dirty="0" smtClean="0"/>
              <a:t>Wenig Transparenz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Erheblicher Zeitaufwand aktuellen Status an alle Beteiligten zu kommunizieren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350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289" y="548680"/>
            <a:ext cx="8302626" cy="1080095"/>
          </a:xfrm>
        </p:spPr>
        <p:txBody>
          <a:bodyPr/>
          <a:lstStyle/>
          <a:p>
            <a:r>
              <a:rPr lang="de-DE" b="1" u="sng" dirty="0"/>
              <a:t>Pro</a:t>
            </a:r>
            <a:r>
              <a:rPr lang="de-DE" dirty="0"/>
              <a:t>jekt</a:t>
            </a:r>
            <a:r>
              <a:rPr lang="de-DE" b="1" u="sng" dirty="0"/>
              <a:t>ski</a:t>
            </a:r>
            <a:r>
              <a:rPr lang="de-DE" dirty="0"/>
              <a:t>zzen</a:t>
            </a:r>
            <a:r>
              <a:rPr lang="de-DE" b="1" u="sng" dirty="0"/>
              <a:t>ve</a:t>
            </a:r>
            <a:r>
              <a:rPr lang="de-DE" dirty="0"/>
              <a:t>rwaltung </a:t>
            </a:r>
            <a:r>
              <a:rPr lang="de-DE" b="1" dirty="0" err="1" smtClean="0"/>
              <a:t>ProSkive</a:t>
            </a:r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sz="1600" dirty="0" smtClean="0"/>
              <a:t>eine Entwicklung der MIG Frankfurt in Kooperation mit der UCT Biobank</a:t>
            </a:r>
            <a:endParaRPr lang="de-DE" sz="1600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8" y="1628800"/>
            <a:ext cx="8986158" cy="4457804"/>
          </a:xfrm>
        </p:spPr>
      </p:pic>
      <p:sp>
        <p:nvSpPr>
          <p:cNvPr id="5" name="Textfeld 4"/>
          <p:cNvSpPr txBox="1"/>
          <p:nvPr/>
        </p:nvSpPr>
        <p:spPr>
          <a:xfrm>
            <a:off x="6152119" y="6093296"/>
            <a:ext cx="302839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b="1" dirty="0"/>
              <a:t>Fig. 2  </a:t>
            </a:r>
            <a:r>
              <a:rPr lang="de-DE" sz="1050" dirty="0"/>
              <a:t>Workflow </a:t>
            </a:r>
            <a:r>
              <a:rPr lang="de-DE" sz="1050" dirty="0" smtClean="0"/>
              <a:t>der UCT Biobank mit </a:t>
            </a:r>
            <a:r>
              <a:rPr lang="de-DE" sz="1050" dirty="0" err="1" smtClean="0"/>
              <a:t>ProSkive</a:t>
            </a:r>
            <a:endParaRPr lang="de-DE" sz="1050" dirty="0"/>
          </a:p>
        </p:txBody>
      </p:sp>
    </p:spTree>
    <p:extLst>
      <p:ext uri="{BB962C8B-B14F-4D97-AF65-F5344CB8AC3E}">
        <p14:creationId xmlns:p14="http://schemas.microsoft.com/office/powerpoint/2010/main" val="317169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288" y="548680"/>
            <a:ext cx="8640761" cy="865187"/>
          </a:xfrm>
        </p:spPr>
        <p:txBody>
          <a:bodyPr/>
          <a:lstStyle/>
          <a:p>
            <a:r>
              <a:rPr lang="de-DE" u="sng" dirty="0" smtClean="0"/>
              <a:t>Pro</a:t>
            </a:r>
            <a:r>
              <a:rPr lang="de-DE" dirty="0" smtClean="0"/>
              <a:t>jekt</a:t>
            </a:r>
            <a:r>
              <a:rPr lang="de-DE" u="sng" dirty="0" smtClean="0"/>
              <a:t>ski</a:t>
            </a:r>
            <a:r>
              <a:rPr lang="de-DE" dirty="0" smtClean="0"/>
              <a:t>zzen</a:t>
            </a:r>
            <a:r>
              <a:rPr lang="de-DE" u="sng" dirty="0" smtClean="0"/>
              <a:t>ve</a:t>
            </a:r>
            <a:r>
              <a:rPr lang="de-DE" dirty="0" smtClean="0"/>
              <a:t>rwaltung </a:t>
            </a:r>
            <a:r>
              <a:rPr lang="de-DE" b="1" dirty="0" err="1" smtClean="0"/>
              <a:t>ProSkive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smtClean="0"/>
              <a:t>Einreichung der Projektskizzen durch Wissenschaftler erfolgt digital über Online-Portal </a:t>
            </a:r>
          </a:p>
          <a:p>
            <a:pPr lvl="1"/>
            <a:r>
              <a:rPr lang="de-DE" dirty="0" smtClean="0"/>
              <a:t>Mehrsprachig</a:t>
            </a:r>
            <a:endParaRPr lang="de-DE" dirty="0"/>
          </a:p>
          <a:p>
            <a:pPr lvl="1"/>
            <a:r>
              <a:rPr lang="de-DE" dirty="0" smtClean="0"/>
              <a:t>Echtzeitvalidierung der Eingaben auf Vollständigkeit</a:t>
            </a:r>
            <a:endParaRPr lang="de-DE" dirty="0"/>
          </a:p>
          <a:p>
            <a:pPr lvl="1"/>
            <a:r>
              <a:rPr lang="de-DE" dirty="0" smtClean="0"/>
              <a:t>Druckversion des Antrags generierbar (Vorgabe EK)</a:t>
            </a:r>
          </a:p>
          <a:p>
            <a:pPr marL="457200" lvl="1" indent="0">
              <a:buNone/>
            </a:pPr>
            <a:endParaRPr lang="de-DE" sz="1400" dirty="0"/>
          </a:p>
          <a:p>
            <a:r>
              <a:rPr lang="de-DE" b="1" dirty="0" smtClean="0"/>
              <a:t>Tracking von Projekt über Statusänderungen</a:t>
            </a:r>
          </a:p>
          <a:p>
            <a:pPr lvl="1"/>
            <a:r>
              <a:rPr lang="de-DE" dirty="0" smtClean="0"/>
              <a:t>Projektstatus kann vom PM angepasst und von Wissenschaftler eingesehen werden</a:t>
            </a:r>
            <a:endParaRPr lang="de-DE" dirty="0"/>
          </a:p>
          <a:p>
            <a:pPr lvl="1"/>
            <a:r>
              <a:rPr lang="de-DE" dirty="0" smtClean="0"/>
              <a:t>Wissenschaftler erhält kompakten Überblick über alle Projekte an denen er beteiligt ist</a:t>
            </a:r>
          </a:p>
        </p:txBody>
      </p:sp>
    </p:spTree>
    <p:extLst>
      <p:ext uri="{BB962C8B-B14F-4D97-AF65-F5344CB8AC3E}">
        <p14:creationId xmlns:p14="http://schemas.microsoft.com/office/powerpoint/2010/main" val="164636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8" y="1484784"/>
            <a:ext cx="8291512" cy="4680520"/>
          </a:xfrm>
        </p:spPr>
        <p:txBody>
          <a:bodyPr/>
          <a:lstStyle/>
          <a:p>
            <a:r>
              <a:rPr lang="de-DE" dirty="0"/>
              <a:t>Export </a:t>
            </a:r>
            <a:r>
              <a:rPr lang="de-DE" dirty="0" smtClean="0"/>
              <a:t>der Projekte nach </a:t>
            </a:r>
            <a:r>
              <a:rPr lang="de-DE" dirty="0" err="1" smtClean="0"/>
              <a:t>CentraXX</a:t>
            </a:r>
            <a:endParaRPr lang="de-DE" dirty="0"/>
          </a:p>
          <a:p>
            <a:r>
              <a:rPr lang="de-DE" dirty="0" smtClean="0"/>
              <a:t>Integrierte projektbasierte Aufgaben-Verwaltung</a:t>
            </a:r>
          </a:p>
          <a:p>
            <a:endParaRPr lang="de-DE" dirty="0"/>
          </a:p>
          <a:p>
            <a:r>
              <a:rPr lang="de-DE" dirty="0" smtClean="0"/>
              <a:t>Automatisierte (E-Mail-)Benachrichtigung</a:t>
            </a:r>
          </a:p>
          <a:p>
            <a:r>
              <a:rPr lang="de-DE" dirty="0" smtClean="0"/>
              <a:t>Archivierung und </a:t>
            </a:r>
            <a:r>
              <a:rPr lang="de-DE" dirty="0" err="1" smtClean="0"/>
              <a:t>Versionierung</a:t>
            </a:r>
            <a:r>
              <a:rPr lang="de-DE" dirty="0" smtClean="0"/>
              <a:t> bei Änderungen</a:t>
            </a:r>
            <a:endParaRPr lang="de-DE" dirty="0"/>
          </a:p>
          <a:p>
            <a:r>
              <a:rPr lang="de-DE" dirty="0" smtClean="0"/>
              <a:t>Generierung von Statistiken</a:t>
            </a:r>
            <a:endParaRPr lang="de-DE"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395288" y="548680"/>
            <a:ext cx="8640761" cy="865187"/>
          </a:xfrm>
        </p:spPr>
        <p:txBody>
          <a:bodyPr/>
          <a:lstStyle/>
          <a:p>
            <a:r>
              <a:rPr lang="de-DE" u="sng" dirty="0" smtClean="0"/>
              <a:t>Pro</a:t>
            </a:r>
            <a:r>
              <a:rPr lang="de-DE" dirty="0" smtClean="0"/>
              <a:t>jekt</a:t>
            </a:r>
            <a:r>
              <a:rPr lang="de-DE" u="sng" dirty="0" smtClean="0"/>
              <a:t>ski</a:t>
            </a:r>
            <a:r>
              <a:rPr lang="de-DE" dirty="0" smtClean="0"/>
              <a:t>zzen</a:t>
            </a:r>
            <a:r>
              <a:rPr lang="de-DE" u="sng" dirty="0" smtClean="0"/>
              <a:t>ve</a:t>
            </a:r>
            <a:r>
              <a:rPr lang="de-DE" dirty="0" smtClean="0"/>
              <a:t>rwaltung </a:t>
            </a:r>
            <a:r>
              <a:rPr lang="de-DE" b="1" dirty="0" err="1" smtClean="0"/>
              <a:t>ProSkive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42714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6043241" y="5589240"/>
            <a:ext cx="306526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b="1" dirty="0"/>
              <a:t>Fig. 3  </a:t>
            </a:r>
            <a:r>
              <a:rPr lang="de-DE" sz="1050" dirty="0" smtClean="0"/>
              <a:t>Ansicht von </a:t>
            </a:r>
            <a:r>
              <a:rPr lang="de-DE" sz="1050" dirty="0" err="1" smtClean="0"/>
              <a:t>ProSkive</a:t>
            </a:r>
            <a:r>
              <a:rPr lang="de-DE" sz="1050" dirty="0"/>
              <a:t> </a:t>
            </a:r>
            <a:r>
              <a:rPr lang="de-DE" sz="1050" dirty="0" smtClean="0"/>
              <a:t>für Wissenschaftler</a:t>
            </a:r>
            <a:endParaRPr lang="de-DE" sz="1050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395288" y="548680"/>
            <a:ext cx="8640761" cy="865187"/>
          </a:xfrm>
        </p:spPr>
        <p:txBody>
          <a:bodyPr/>
          <a:lstStyle/>
          <a:p>
            <a:r>
              <a:rPr lang="de-DE" u="sng" dirty="0" smtClean="0"/>
              <a:t>Pro</a:t>
            </a:r>
            <a:r>
              <a:rPr lang="de-DE" dirty="0" smtClean="0"/>
              <a:t>jekt</a:t>
            </a:r>
            <a:r>
              <a:rPr lang="de-DE" u="sng" dirty="0" smtClean="0"/>
              <a:t>ski</a:t>
            </a:r>
            <a:r>
              <a:rPr lang="de-DE" dirty="0" smtClean="0"/>
              <a:t>zzen</a:t>
            </a:r>
            <a:r>
              <a:rPr lang="de-DE" u="sng" dirty="0" smtClean="0"/>
              <a:t>ve</a:t>
            </a:r>
            <a:r>
              <a:rPr lang="de-DE" dirty="0" smtClean="0"/>
              <a:t>rwaltung </a:t>
            </a:r>
            <a:r>
              <a:rPr lang="de-DE" b="1" dirty="0" err="1" smtClean="0"/>
              <a:t>ProSkive</a:t>
            </a:r>
            <a:endParaRPr lang="de-DE" b="1" dirty="0"/>
          </a:p>
        </p:txBody>
      </p:sp>
      <p:pic>
        <p:nvPicPr>
          <p:cNvPr id="3074" name="Picture 2" descr="C:\Users\KGoetze\Pictures\ProSkive Ansicht P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3" y="1988841"/>
            <a:ext cx="9077601" cy="360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eck 7"/>
          <p:cNvSpPr/>
          <p:nvPr/>
        </p:nvSpPr>
        <p:spPr>
          <a:xfrm>
            <a:off x="4727891" y="2060848"/>
            <a:ext cx="864096" cy="216024"/>
          </a:xfrm>
          <a:prstGeom prst="rect">
            <a:avLst/>
          </a:prstGeom>
          <a:solidFill>
            <a:srgbClr val="5B89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543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-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286</Words>
  <Application>Microsoft Office PowerPoint</Application>
  <PresentationFormat>Bildschirmpräsentation (4:3)</PresentationFormat>
  <Paragraphs>64</Paragraphs>
  <Slides>10</Slides>
  <Notes>4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1" baseType="lpstr">
      <vt:lpstr>Larissa-Design</vt:lpstr>
      <vt:lpstr>Projektmanagement mit ProSkive: Nutzung in der Biobank</vt:lpstr>
      <vt:lpstr>Übersicht</vt:lpstr>
      <vt:lpstr>Hintergrund UCT Biobank</vt:lpstr>
      <vt:lpstr>„Klassischer“ Workflow der UCT Biobank</vt:lpstr>
      <vt:lpstr>„Probleme“ des bisherigen Ablaufs</vt:lpstr>
      <vt:lpstr>Projektskizzenverwaltung ProSkive eine Entwicklung der MIG Frankfurt in Kooperation mit der UCT Biobank</vt:lpstr>
      <vt:lpstr>Projektskizzenverwaltung ProSkive</vt:lpstr>
      <vt:lpstr>Projektskizzenverwaltung ProSkive</vt:lpstr>
      <vt:lpstr>Projektskizzenverwaltung ProSkive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Pries</dc:creator>
  <cp:lastModifiedBy>Götze, Kristina Dr.</cp:lastModifiedBy>
  <cp:revision>349</cp:revision>
  <dcterms:created xsi:type="dcterms:W3CDTF">2010-06-10T08:17:02Z</dcterms:created>
  <dcterms:modified xsi:type="dcterms:W3CDTF">2018-01-23T16:54:27Z</dcterms:modified>
</cp:coreProperties>
</file>