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6"/>
  </p:notesMasterIdLst>
  <p:handoutMasterIdLst>
    <p:handoutMasterId r:id="rId17"/>
  </p:handoutMasterIdLst>
  <p:sldIdLst>
    <p:sldId id="259" r:id="rId2"/>
    <p:sldId id="344" r:id="rId3"/>
    <p:sldId id="345" r:id="rId4"/>
    <p:sldId id="346" r:id="rId5"/>
    <p:sldId id="347" r:id="rId6"/>
    <p:sldId id="349" r:id="rId7"/>
    <p:sldId id="348" r:id="rId8"/>
    <p:sldId id="350" r:id="rId9"/>
    <p:sldId id="351" r:id="rId10"/>
    <p:sldId id="352" r:id="rId11"/>
    <p:sldId id="353" r:id="rId12"/>
    <p:sldId id="354" r:id="rId13"/>
    <p:sldId id="355" r:id="rId14"/>
    <p:sldId id="343" r:id="rId1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6E76322B-059F-4DBA-B016-99C947D32A7F}">
          <p14:sldIdLst>
            <p14:sldId id="259"/>
            <p14:sldId id="344"/>
            <p14:sldId id="345"/>
            <p14:sldId id="346"/>
            <p14:sldId id="347"/>
            <p14:sldId id="349"/>
            <p14:sldId id="348"/>
            <p14:sldId id="350"/>
            <p14:sldId id="351"/>
            <p14:sldId id="352"/>
            <p14:sldId id="353"/>
            <p14:sldId id="354"/>
            <p14:sldId id="355"/>
          </p14:sldIdLst>
        </p14:section>
        <p14:section name="Einleitung" id="{B1D97D28-8155-4499-9252-38868F219FE2}">
          <p14:sldIdLst>
            <p14:sldId id="34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6">
          <p15:clr>
            <a:srgbClr val="A4A3A4"/>
          </p15:clr>
        </p15:guide>
        <p15:guide id="2" orient="horz" pos="1026" userDrawn="1">
          <p15:clr>
            <a:srgbClr val="A4A3A4"/>
          </p15:clr>
        </p15:guide>
        <p15:guide id="3" orient="horz" pos="3929">
          <p15:clr>
            <a:srgbClr val="A4A3A4"/>
          </p15:clr>
        </p15:guide>
        <p15:guide id="4" pos="5760" userDrawn="1">
          <p15:clr>
            <a:srgbClr val="A4A3A4"/>
          </p15:clr>
        </p15:guide>
        <p15:guide id="5" pos="249" userDrawn="1">
          <p15:clr>
            <a:srgbClr val="A4A3A4"/>
          </p15:clr>
        </p15:guide>
        <p15:guide id="6" pos="553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anna Haase" initials="JH" lastIdx="4" clrIdx="0">
    <p:extLst>
      <p:ext uri="{19B8F6BF-5375-455C-9EA6-DF929625EA0E}">
        <p15:presenceInfo xmlns:p15="http://schemas.microsoft.com/office/powerpoint/2012/main" userId="Johanna Haas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5FA8"/>
    <a:srgbClr val="6D9EC1"/>
    <a:srgbClr val="E4E3DD"/>
    <a:srgbClr val="00618F"/>
    <a:srgbClr val="C96215"/>
    <a:srgbClr val="F8F6F5"/>
    <a:srgbClr val="4D4B46"/>
    <a:srgbClr val="AD3B76"/>
    <a:srgbClr val="860047"/>
    <a:srgbClr val="B30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87" autoAdjust="0"/>
    <p:restoredTop sz="89992" autoAdjust="0"/>
  </p:normalViewPr>
  <p:slideViewPr>
    <p:cSldViewPr>
      <p:cViewPr varScale="1">
        <p:scale>
          <a:sx n="77" d="100"/>
          <a:sy n="77" d="100"/>
        </p:scale>
        <p:origin x="732" y="96"/>
      </p:cViewPr>
      <p:guideLst>
        <p:guide orient="horz" pos="346"/>
        <p:guide orient="horz" pos="1026"/>
        <p:guide orient="horz" pos="3929"/>
        <p:guide pos="5760"/>
        <p:guide pos="249"/>
        <p:guide pos="553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F4204D0-0F45-44A7-95C8-53D1325839E7}" type="datetimeFigureOut">
              <a:rPr lang="de-DE"/>
              <a:pPr>
                <a:defRPr/>
              </a:pPr>
              <a:t>16.01.2018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C042D3C-D459-44D9-B2AA-6F4C231BBF8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717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F218841-DF85-4A9C-85E4-D2E7248ED0BA}" type="datetimeFigureOut">
              <a:rPr lang="de-DE"/>
              <a:pPr>
                <a:defRPr/>
              </a:pPr>
              <a:t>16.01.2018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526B320-DE7C-4249-8908-CBAA801119F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08825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26B320-DE7C-4249-8908-CBAA801119FB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272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26B320-DE7C-4249-8908-CBAA801119FB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933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26B320-DE7C-4249-8908-CBAA801119FB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4162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26B320-DE7C-4249-8908-CBAA801119FB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2838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:\Kunden\KGU\Bildmaterial\Gebäude\Gebäude Uniklinikum u. EWbau\Erweiterungsbau\Bilder frei für klinikinterne Zwecke 300dpi\EWbau_Ostseite_Landeplattform WernerHuthmacher 72dpi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366"/>
          <a:stretch/>
        </p:blipFill>
        <p:spPr bwMode="auto">
          <a:xfrm>
            <a:off x="5874822" y="3860339"/>
            <a:ext cx="3288984" cy="2092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P:\Kunden\KGU\Einzelprojekte\2012\Jahresbericht 2011\Inhalte, Lieferungen\Fotos\Gebäude\Titelbilder\Uniklinik_28062012_08.JPG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6" b="19089"/>
          <a:stretch/>
        </p:blipFill>
        <p:spPr bwMode="auto">
          <a:xfrm>
            <a:off x="1865402" y="3822223"/>
            <a:ext cx="4208421" cy="205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Gerade Verbindung 8"/>
          <p:cNvCxnSpPr/>
          <p:nvPr userDrawn="1"/>
        </p:nvCxnSpPr>
        <p:spPr>
          <a:xfrm rot="10800000">
            <a:off x="0" y="1268413"/>
            <a:ext cx="9144000" cy="0"/>
          </a:xfrm>
          <a:prstGeom prst="line">
            <a:avLst/>
          </a:prstGeom>
          <a:ln w="19050">
            <a:solidFill>
              <a:srgbClr val="0061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>
            <a:normAutofit/>
          </a:bodyPr>
          <a:lstStyle>
            <a:lvl1pPr>
              <a:defRPr sz="4000">
                <a:solidFill>
                  <a:srgbClr val="646464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2609695" y="6237312"/>
            <a:ext cx="392461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>
                <a:solidFill>
                  <a:srgbClr val="646464"/>
                </a:solidFill>
              </a:defRPr>
            </a:lvl1pPr>
          </a:lstStyle>
          <a:p>
            <a:pPr>
              <a:defRPr/>
            </a:pPr>
            <a:r>
              <a:rPr lang="de-DE" dirty="0" smtClean="0"/>
              <a:t>MIG Jahresabschlusstreffen 14.12.2016</a:t>
            </a:r>
            <a:endParaRPr lang="de-DE" dirty="0"/>
          </a:p>
        </p:txBody>
      </p:sp>
      <p:pic>
        <p:nvPicPr>
          <p:cNvPr id="7" name="Picture 6" descr="P:\Kunden\KGU\Einzelprojekte\2012\Jahresbericht 2011\Inhalte, Lieferungen\Fotos\Gebäude\komprimiert\UK3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8" t="4853" b="20147"/>
          <a:stretch/>
        </p:blipFill>
        <p:spPr bwMode="auto">
          <a:xfrm>
            <a:off x="0" y="3788338"/>
            <a:ext cx="1865402" cy="209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hteck 12"/>
          <p:cNvSpPr/>
          <p:nvPr userDrawn="1"/>
        </p:nvSpPr>
        <p:spPr>
          <a:xfrm>
            <a:off x="3085523" y="7624936"/>
            <a:ext cx="2520280" cy="2376264"/>
          </a:xfrm>
          <a:prstGeom prst="rect">
            <a:avLst/>
          </a:prstGeom>
          <a:solidFill>
            <a:srgbClr val="EDA7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smtClean="0">
                <a:solidFill>
                  <a:schemeClr val="tx1"/>
                </a:solidFill>
                <a:latin typeface="Arial Narrow" pitchFamily="34" charset="0"/>
              </a:rPr>
              <a:t>Corporate-Design-Farbe - orange</a:t>
            </a:r>
            <a:br>
              <a:rPr lang="de-DE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de-DE" dirty="0">
                <a:solidFill>
                  <a:schemeClr val="tx1"/>
                </a:solidFill>
                <a:latin typeface="Arial Narrow" pitchFamily="34" charset="0"/>
              </a:rPr>
              <a:t>(Goethe-Univ.)</a:t>
            </a:r>
            <a:r>
              <a:rPr lang="de-DE" dirty="0" smtClean="0">
                <a:solidFill>
                  <a:schemeClr val="tx1"/>
                </a:solidFill>
                <a:latin typeface="Arial Narrow" pitchFamily="34" charset="0"/>
              </a:rPr>
              <a:t>:</a:t>
            </a:r>
          </a:p>
          <a:p>
            <a:r>
              <a:rPr lang="de-DE" dirty="0" smtClean="0">
                <a:solidFill>
                  <a:schemeClr val="tx1"/>
                </a:solidFill>
                <a:latin typeface="Arial Narrow" pitchFamily="34" charset="0"/>
              </a:rPr>
              <a:t>R = 237</a:t>
            </a:r>
            <a:br>
              <a:rPr lang="de-DE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de-DE" dirty="0" smtClean="0">
                <a:solidFill>
                  <a:schemeClr val="tx1"/>
                </a:solidFill>
                <a:latin typeface="Arial Narrow" pitchFamily="34" charset="0"/>
              </a:rPr>
              <a:t>G = 167</a:t>
            </a:r>
            <a:br>
              <a:rPr lang="de-DE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de-DE" dirty="0" smtClean="0">
                <a:solidFill>
                  <a:schemeClr val="tx1"/>
                </a:solidFill>
                <a:latin typeface="Arial Narrow" pitchFamily="34" charset="0"/>
              </a:rPr>
              <a:t>B = 45</a:t>
            </a:r>
            <a:endParaRPr lang="de-DE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8" name="Rechteck 16"/>
          <p:cNvSpPr/>
          <p:nvPr userDrawn="1"/>
        </p:nvSpPr>
        <p:spPr>
          <a:xfrm>
            <a:off x="0" y="5807494"/>
            <a:ext cx="9144000" cy="145097"/>
          </a:xfrm>
          <a:prstGeom prst="rect">
            <a:avLst/>
          </a:prstGeom>
          <a:solidFill>
            <a:srgbClr val="00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9" name="Rechteck 11"/>
          <p:cNvSpPr/>
          <p:nvPr userDrawn="1"/>
        </p:nvSpPr>
        <p:spPr>
          <a:xfrm>
            <a:off x="0" y="3716338"/>
            <a:ext cx="9144000" cy="144000"/>
          </a:xfrm>
          <a:prstGeom prst="rect">
            <a:avLst/>
          </a:prstGeom>
          <a:solidFill>
            <a:srgbClr val="00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1026" name="Picture 2" descr="P:\Kunden\KGU\Basis-Material\Logos\KGU - Klinikum\Logos KGU\Logostudien 2012\Ausarbeitung final.jpg"/>
          <p:cNvPicPr>
            <a:picLocks noChangeAspect="1" noChangeArrowheads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30" t="27492" r="22888" b="36887"/>
          <a:stretch/>
        </p:blipFill>
        <p:spPr bwMode="auto">
          <a:xfrm>
            <a:off x="6166640" y="44624"/>
            <a:ext cx="2632304" cy="1124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1"/>
          <p:cNvSpPr txBox="1">
            <a:spLocks/>
          </p:cNvSpPr>
          <p:nvPr userDrawn="1"/>
        </p:nvSpPr>
        <p:spPr>
          <a:xfrm>
            <a:off x="544866" y="1268413"/>
            <a:ext cx="8153048" cy="86518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de-DE" sz="3200" dirty="0">
              <a:solidFill>
                <a:srgbClr val="4D4B46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Rechteck 9"/>
          <p:cNvSpPr/>
          <p:nvPr userDrawn="1"/>
        </p:nvSpPr>
        <p:spPr>
          <a:xfrm>
            <a:off x="1078146" y="0"/>
            <a:ext cx="347723" cy="540000"/>
          </a:xfrm>
          <a:prstGeom prst="rect">
            <a:avLst/>
          </a:prstGeom>
          <a:solidFill>
            <a:srgbClr val="00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3" name="Fußzeilenplatzhalter 4"/>
          <p:cNvSpPr txBox="1">
            <a:spLocks/>
          </p:cNvSpPr>
          <p:nvPr userDrawn="1"/>
        </p:nvSpPr>
        <p:spPr>
          <a:xfrm>
            <a:off x="539750" y="6308725"/>
            <a:ext cx="8158164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100" dirty="0" smtClean="0"/>
              <a:t>Dr. Holger Storf – Universitätsklinikum Frankfurt 16.01.2018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6131" y="548680"/>
            <a:ext cx="8141783" cy="865187"/>
          </a:xfrm>
        </p:spPr>
        <p:txBody>
          <a:bodyPr/>
          <a:lstStyle>
            <a:lvl1pPr algn="l">
              <a:defRPr>
                <a:solidFill>
                  <a:srgbClr val="4D4B46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44866" y="1484784"/>
            <a:ext cx="8141934" cy="4680520"/>
          </a:xfrm>
        </p:spPr>
        <p:txBody>
          <a:bodyPr/>
          <a:lstStyle>
            <a:lvl1pPr>
              <a:defRPr>
                <a:solidFill>
                  <a:srgbClr val="4D4B46"/>
                </a:solidFill>
              </a:defRPr>
            </a:lvl1pPr>
            <a:lvl2pPr marL="742950" indent="-285750">
              <a:buFont typeface="Wingdings" pitchFamily="2" charset="2"/>
              <a:buChar char="§"/>
              <a:defRPr>
                <a:solidFill>
                  <a:srgbClr val="4D4B46"/>
                </a:solidFill>
              </a:defRPr>
            </a:lvl2pPr>
            <a:lvl3pPr marL="1143000" indent="-228600">
              <a:buFont typeface="Wingdings" pitchFamily="2" charset="2"/>
              <a:buChar char="§"/>
              <a:defRPr>
                <a:solidFill>
                  <a:srgbClr val="4D4B46"/>
                </a:solidFill>
              </a:defRPr>
            </a:lvl3pPr>
            <a:lvl4pPr marL="1600200" indent="-228600">
              <a:buFont typeface="Wingdings" pitchFamily="2" charset="2"/>
              <a:buChar char="§"/>
              <a:defRPr>
                <a:solidFill>
                  <a:srgbClr val="4D4B46"/>
                </a:solidFill>
              </a:defRPr>
            </a:lvl4pPr>
            <a:lvl5pPr marL="2057400" indent="-228600">
              <a:buFont typeface="Wingdings" pitchFamily="2" charset="2"/>
              <a:buChar char="§"/>
              <a:defRPr>
                <a:solidFill>
                  <a:srgbClr val="4D4B46"/>
                </a:solidFill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16" name="Picture 3" descr="P:\Kunden\KGU\Einzelprojekte\2012\Jahresbericht 2011\Inhalte, Lieferungen\Fotos\Gebäude\Titelbilder\Uniklinik_28062012_08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17" r="16891" b="17387"/>
          <a:stretch/>
        </p:blipFill>
        <p:spPr bwMode="auto">
          <a:xfrm>
            <a:off x="1" y="0"/>
            <a:ext cx="1089729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Gerade Verbindung 11"/>
          <p:cNvCxnSpPr/>
          <p:nvPr userDrawn="1"/>
        </p:nvCxnSpPr>
        <p:spPr>
          <a:xfrm rot="10800000">
            <a:off x="0" y="542646"/>
            <a:ext cx="9144000" cy="0"/>
          </a:xfrm>
          <a:prstGeom prst="line">
            <a:avLst/>
          </a:prstGeom>
          <a:ln w="19050">
            <a:solidFill>
              <a:srgbClr val="0061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P:\Kunden\KGU\Basis-Material\Logos\KGU - Klinikum\Logos KGU\Logostudien 2012\Ausarbeitung final.jp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30" t="27492" r="22888" b="41462"/>
          <a:stretch/>
        </p:blipFill>
        <p:spPr bwMode="auto">
          <a:xfrm>
            <a:off x="7635667" y="54000"/>
            <a:ext cx="1160755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1042988" y="1268413"/>
            <a:ext cx="765492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042988" y="2492375"/>
            <a:ext cx="7643812" cy="334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005DA8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5DA8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5DA8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5DA8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5DA8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5DA8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5DA8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5DA8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5DA8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500" kern="1200">
          <a:solidFill>
            <a:srgbClr val="005DA8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rgbClr val="005DA8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005DA8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005DA8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rgbClr val="005DA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2030983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de-DE" dirty="0">
                <a:solidFill>
                  <a:srgbClr val="4D4B46"/>
                </a:solidFill>
              </a:rPr>
              <a:t>Projektmanagement mit "</a:t>
            </a:r>
            <a:r>
              <a:rPr lang="de-DE" dirty="0" err="1">
                <a:solidFill>
                  <a:srgbClr val="4D4B46"/>
                </a:solidFill>
              </a:rPr>
              <a:t>ProSkive</a:t>
            </a:r>
            <a:r>
              <a:rPr lang="de-DE" dirty="0">
                <a:solidFill>
                  <a:srgbClr val="4D4B46"/>
                </a:solidFill>
              </a:rPr>
              <a:t>": Konzept, Umsetzung und </a:t>
            </a:r>
            <a:r>
              <a:rPr lang="de-DE" dirty="0" smtClean="0">
                <a:solidFill>
                  <a:srgbClr val="4D4B46"/>
                </a:solidFill>
              </a:rPr>
              <a:t/>
            </a:r>
            <a:br>
              <a:rPr lang="de-DE" dirty="0" smtClean="0">
                <a:solidFill>
                  <a:srgbClr val="4D4B46"/>
                </a:solidFill>
              </a:rPr>
            </a:br>
            <a:r>
              <a:rPr lang="de-DE" dirty="0" smtClean="0">
                <a:solidFill>
                  <a:srgbClr val="4D4B46"/>
                </a:solidFill>
              </a:rPr>
              <a:t>Einsatz </a:t>
            </a:r>
            <a:r>
              <a:rPr lang="de-DE" dirty="0">
                <a:solidFill>
                  <a:srgbClr val="4D4B46"/>
                </a:solidFill>
              </a:rPr>
              <a:t>für MIRACUM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187277" y="6237312"/>
            <a:ext cx="6769447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Dr. Holger </a:t>
            </a:r>
            <a:r>
              <a:rPr lang="de-DE" dirty="0" smtClean="0"/>
              <a:t>Storf, MIG Frankfurt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120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ProSkive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3" y="2033521"/>
            <a:ext cx="8142287" cy="3583120"/>
          </a:xfrm>
        </p:spPr>
      </p:pic>
      <p:sp>
        <p:nvSpPr>
          <p:cNvPr id="6" name="Textfeld 5"/>
          <p:cNvSpPr txBox="1"/>
          <p:nvPr/>
        </p:nvSpPr>
        <p:spPr>
          <a:xfrm>
            <a:off x="3203848" y="5764324"/>
            <a:ext cx="28953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 smtClean="0"/>
              <a:t>Fig. 5  </a:t>
            </a:r>
            <a:r>
              <a:rPr lang="de-DE" sz="1050" dirty="0" smtClean="0"/>
              <a:t>Projektübersicht mit zeitlichem Verlauf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2013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Architektur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Basierend auf moderner Technologie</a:t>
            </a:r>
          </a:p>
          <a:p>
            <a:pPr lvl="1"/>
            <a:r>
              <a:rPr lang="de-DE" dirty="0" err="1" smtClean="0"/>
              <a:t>Microservices</a:t>
            </a:r>
            <a:r>
              <a:rPr lang="de-DE" dirty="0" smtClean="0"/>
              <a:t> (derzeit 7)</a:t>
            </a:r>
          </a:p>
          <a:p>
            <a:pPr lvl="1"/>
            <a:r>
              <a:rPr lang="de-DE" dirty="0" smtClean="0"/>
              <a:t>Reaktives Frontend (</a:t>
            </a:r>
            <a:r>
              <a:rPr lang="de-DE" dirty="0" err="1" smtClean="0"/>
              <a:t>VueJS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Netflix</a:t>
            </a:r>
            <a:r>
              <a:rPr lang="de-DE" dirty="0" smtClean="0"/>
              <a:t> </a:t>
            </a:r>
            <a:r>
              <a:rPr lang="de-DE" dirty="0" err="1" smtClean="0"/>
              <a:t>Eureka</a:t>
            </a:r>
            <a:r>
              <a:rPr lang="de-DE" dirty="0" smtClean="0"/>
              <a:t> als Discovery Service, Message Broker und Load </a:t>
            </a:r>
            <a:r>
              <a:rPr lang="de-DE" dirty="0" err="1" smtClean="0"/>
              <a:t>Balancer</a:t>
            </a:r>
            <a:endParaRPr lang="de-DE" dirty="0" smtClean="0"/>
          </a:p>
          <a:p>
            <a:r>
              <a:rPr lang="de-DE" dirty="0" smtClean="0"/>
              <a:t>Datenbanken</a:t>
            </a:r>
          </a:p>
          <a:p>
            <a:pPr lvl="1"/>
            <a:r>
              <a:rPr lang="de-DE" dirty="0" smtClean="0"/>
              <a:t>Hauptsächlich </a:t>
            </a:r>
            <a:r>
              <a:rPr lang="de-DE" dirty="0" err="1" smtClean="0"/>
              <a:t>PostgreSQL</a:t>
            </a:r>
            <a:endParaRPr lang="de-DE" dirty="0" smtClean="0"/>
          </a:p>
          <a:p>
            <a:pPr lvl="1"/>
            <a:r>
              <a:rPr lang="de-DE" dirty="0" err="1" smtClean="0"/>
              <a:t>MongoDB</a:t>
            </a:r>
            <a:r>
              <a:rPr lang="de-DE" dirty="0" smtClean="0"/>
              <a:t> für </a:t>
            </a:r>
            <a:r>
              <a:rPr lang="de-DE" dirty="0" err="1" smtClean="0"/>
              <a:t>NoSQL</a:t>
            </a:r>
            <a:r>
              <a:rPr lang="de-DE" dirty="0" smtClean="0"/>
              <a:t>-Daten (optimiert für </a:t>
            </a:r>
            <a:r>
              <a:rPr lang="de-DE" dirty="0" err="1" smtClean="0"/>
              <a:t>NoSQL</a:t>
            </a:r>
            <a:r>
              <a:rPr lang="de-DE" dirty="0" smtClean="0"/>
              <a:t>)</a:t>
            </a:r>
          </a:p>
          <a:p>
            <a:r>
              <a:rPr lang="de-DE" dirty="0" err="1" smtClean="0"/>
              <a:t>Keycloak</a:t>
            </a:r>
            <a:r>
              <a:rPr lang="de-DE" dirty="0" smtClean="0"/>
              <a:t> als </a:t>
            </a:r>
            <a:r>
              <a:rPr lang="de-DE" dirty="0" err="1" smtClean="0"/>
              <a:t>Auth</a:t>
            </a:r>
            <a:r>
              <a:rPr lang="de-DE" dirty="0" smtClean="0"/>
              <a:t> Provider</a:t>
            </a:r>
          </a:p>
          <a:p>
            <a:pPr lvl="1"/>
            <a:r>
              <a:rPr lang="de-DE" dirty="0" err="1" smtClean="0"/>
              <a:t>OpenID</a:t>
            </a:r>
            <a:r>
              <a:rPr lang="de-DE" dirty="0" smtClean="0"/>
              <a:t> Connect / OAuth2</a:t>
            </a:r>
          </a:p>
          <a:p>
            <a:pPr lvl="1"/>
            <a:r>
              <a:rPr lang="de-DE" dirty="0" smtClean="0"/>
              <a:t>JSON Web Token (JWT)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772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Ausblick: geplante weitere Entwicklung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Codebasis neu schreiben für generischen Einsatz</a:t>
            </a:r>
          </a:p>
          <a:p>
            <a:pPr lvl="1"/>
            <a:r>
              <a:rPr lang="de-DE" sz="2000" dirty="0" smtClean="0"/>
              <a:t>Inklusive eines Formulareditors</a:t>
            </a:r>
          </a:p>
          <a:p>
            <a:pPr lvl="1"/>
            <a:r>
              <a:rPr lang="de-DE" sz="2000" dirty="0" smtClean="0"/>
              <a:t>Lokales MDR für Datenelemente</a:t>
            </a:r>
          </a:p>
          <a:p>
            <a:pPr lvl="1"/>
            <a:r>
              <a:rPr lang="de-DE" sz="2000" dirty="0" smtClean="0"/>
              <a:t>Integration von BPMN für Prozesssteuerung</a:t>
            </a:r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Möglichkeit auch externe Anfragen zu verarbeiten</a:t>
            </a:r>
          </a:p>
          <a:p>
            <a:r>
              <a:rPr lang="de-DE" dirty="0" smtClean="0"/>
              <a:t>Das generische </a:t>
            </a:r>
            <a:r>
              <a:rPr lang="de-DE" dirty="0" err="1" smtClean="0"/>
              <a:t>ProSkive</a:t>
            </a:r>
            <a:r>
              <a:rPr lang="de-DE" dirty="0" smtClean="0"/>
              <a:t> wird quelloffen sein</a:t>
            </a:r>
          </a:p>
          <a:p>
            <a:r>
              <a:rPr lang="de-DE" dirty="0" smtClean="0"/>
              <a:t>Verteilung via Docker-Container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068960"/>
            <a:ext cx="4824536" cy="1503882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555776" y="4617242"/>
            <a:ext cx="25058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 smtClean="0"/>
              <a:t>Abb. 6 </a:t>
            </a:r>
            <a:r>
              <a:rPr lang="de-DE" sz="1050" dirty="0" smtClean="0"/>
              <a:t> Beispiel für ein BPMN Prozess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122316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Ausblick: </a:t>
            </a:r>
            <a:r>
              <a:rPr lang="de-DE" dirty="0" err="1" smtClean="0"/>
              <a:t>ProSkive@MIRACUM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Geplant als lokale Installation</a:t>
            </a:r>
          </a:p>
          <a:p>
            <a:pPr lvl="1"/>
            <a:r>
              <a:rPr lang="de-DE" dirty="0" smtClean="0"/>
              <a:t>So kann jeder seine eigenen Prozesse definieren</a:t>
            </a:r>
          </a:p>
          <a:p>
            <a:pPr lvl="1"/>
            <a:r>
              <a:rPr lang="de-DE" dirty="0" smtClean="0"/>
              <a:t>Freischaltungsprozesse vor Ort (UAC)</a:t>
            </a:r>
          </a:p>
          <a:p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773" y="2780928"/>
            <a:ext cx="5652120" cy="298512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771800" y="5710012"/>
            <a:ext cx="36295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 smtClean="0"/>
              <a:t>Abb. 7 </a:t>
            </a:r>
            <a:r>
              <a:rPr lang="de-DE" sz="1050" dirty="0" smtClean="0"/>
              <a:t>Erste Version der </a:t>
            </a:r>
            <a:r>
              <a:rPr lang="de-DE" sz="1050" dirty="0" err="1" smtClean="0"/>
              <a:t>ProSkive</a:t>
            </a:r>
            <a:r>
              <a:rPr lang="de-DE" sz="1050" dirty="0" smtClean="0"/>
              <a:t>-MIRACUM-Architektur</a:t>
            </a:r>
          </a:p>
        </p:txBody>
      </p:sp>
    </p:spTree>
    <p:extLst>
      <p:ext uri="{BB962C8B-B14F-4D97-AF65-F5344CB8AC3E}">
        <p14:creationId xmlns:p14="http://schemas.microsoft.com/office/powerpoint/2010/main" val="161182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DE" sz="4400" dirty="0" smtClean="0">
                <a:ln w="0"/>
                <a:solidFill>
                  <a:srgbClr val="5D7F93"/>
                </a:solidFill>
                <a:effectLst>
                  <a:reflection blurRad="6350" stA="53000" endA="300" endPos="35500" dir="5400000" sy="-90000" algn="bl" rotWithShape="0"/>
                </a:effectLst>
              </a:rPr>
              <a:t>Vielen Dank</a:t>
            </a:r>
            <a:endParaRPr lang="de-DE" sz="4400" dirty="0"/>
          </a:p>
          <a:p>
            <a:pPr marL="0" indent="0">
              <a:buNone/>
            </a:pPr>
            <a:endParaRPr lang="de-DE" sz="4400" dirty="0" smtClean="0"/>
          </a:p>
          <a:p>
            <a:pPr marL="0" indent="0">
              <a:buNone/>
            </a:pPr>
            <a:endParaRPr lang="de-DE" sz="4400" dirty="0"/>
          </a:p>
          <a:p>
            <a:pPr marL="0" indent="0">
              <a:buNone/>
            </a:pPr>
            <a:endParaRPr lang="de-DE" sz="4400" dirty="0"/>
          </a:p>
          <a:p>
            <a:pPr marL="0" indent="0">
              <a:buNone/>
            </a:pPr>
            <a:endParaRPr lang="de-DE" sz="1800" b="1" dirty="0" smtClean="0"/>
          </a:p>
          <a:p>
            <a:pPr marL="0" indent="0">
              <a:buNone/>
            </a:pPr>
            <a:endParaRPr lang="de-DE" sz="1800" b="1" dirty="0"/>
          </a:p>
          <a:p>
            <a:pPr marL="0" indent="0">
              <a:buNone/>
            </a:pPr>
            <a:r>
              <a:rPr lang="de-DE" sz="1800" b="1" dirty="0" smtClean="0"/>
              <a:t>Dr</a:t>
            </a:r>
            <a:r>
              <a:rPr lang="de-DE" sz="1800" b="1" dirty="0"/>
              <a:t>. Holger </a:t>
            </a:r>
            <a:r>
              <a:rPr lang="de-DE" sz="1800" b="1" dirty="0" smtClean="0"/>
              <a:t>Storf				Patric Vormstein</a:t>
            </a:r>
          </a:p>
          <a:p>
            <a:pPr marL="0" indent="0">
              <a:buNone/>
            </a:pPr>
            <a:r>
              <a:rPr lang="fr-FR" sz="1800" dirty="0" smtClean="0"/>
              <a:t>E-Mail</a:t>
            </a:r>
            <a:r>
              <a:rPr lang="fr-FR" sz="1800" dirty="0"/>
              <a:t>:    </a:t>
            </a:r>
            <a:r>
              <a:rPr lang="de-DE" sz="1800" u="sng" dirty="0" smtClean="0"/>
              <a:t>holger.storf@kgu.de</a:t>
            </a:r>
            <a:r>
              <a:rPr lang="de-DE" sz="1800" dirty="0" smtClean="0"/>
              <a:t>		</a:t>
            </a:r>
            <a:r>
              <a:rPr lang="de-DE" sz="1800" u="sng" dirty="0" smtClean="0"/>
              <a:t>Patric.Vormstein@kgu.de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/>
          </a:p>
        </p:txBody>
      </p:sp>
      <p:sp>
        <p:nvSpPr>
          <p:cNvPr id="5" name="Rechteck 4"/>
          <p:cNvSpPr/>
          <p:nvPr/>
        </p:nvSpPr>
        <p:spPr>
          <a:xfrm rot="1667376">
            <a:off x="6610696" y="3163893"/>
            <a:ext cx="235199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indent="0">
              <a:buNone/>
            </a:pPr>
            <a:r>
              <a:rPr lang="de-DE" dirty="0" smtClean="0"/>
              <a:t>www.mig-frankfurt.de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70" y="4088118"/>
            <a:ext cx="1328936" cy="996702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086641"/>
            <a:ext cx="1368152" cy="1026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93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Hintergrund: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Klassischer </a:t>
            </a:r>
            <a:r>
              <a:rPr lang="de-DE" dirty="0" smtClean="0"/>
              <a:t>Workflow an der UCT </a:t>
            </a:r>
            <a:r>
              <a:rPr lang="de-DE" dirty="0" err="1" smtClean="0"/>
              <a:t>Biobank</a:t>
            </a:r>
            <a:endParaRPr lang="de-DE" dirty="0" smtClean="0"/>
          </a:p>
          <a:p>
            <a:r>
              <a:rPr lang="de-DE" dirty="0" smtClean="0"/>
              <a:t>Herausforderungen des klassischen Workflows</a:t>
            </a:r>
          </a:p>
          <a:p>
            <a:r>
              <a:rPr lang="de-DE" dirty="0" smtClean="0"/>
              <a:t>Entwickelte Lösung: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u="sng" dirty="0" smtClean="0"/>
              <a:t>Pro</a:t>
            </a:r>
            <a:r>
              <a:rPr lang="de-DE" dirty="0" smtClean="0"/>
              <a:t>jekt</a:t>
            </a:r>
            <a:r>
              <a:rPr lang="de-DE" u="sng" dirty="0" smtClean="0"/>
              <a:t>ski</a:t>
            </a:r>
            <a:r>
              <a:rPr lang="de-DE" dirty="0" smtClean="0"/>
              <a:t>zzen</a:t>
            </a:r>
            <a:r>
              <a:rPr lang="de-DE" u="sng" dirty="0" smtClean="0"/>
              <a:t>ve</a:t>
            </a:r>
            <a:r>
              <a:rPr lang="de-DE" dirty="0" smtClean="0"/>
              <a:t>rwaltung </a:t>
            </a:r>
            <a:r>
              <a:rPr lang="de-DE" dirty="0" smtClean="0"/>
              <a:t>„</a:t>
            </a:r>
            <a:r>
              <a:rPr lang="de-DE" dirty="0" err="1" smtClean="0"/>
              <a:t>ProSkive</a:t>
            </a:r>
            <a:r>
              <a:rPr lang="de-DE" dirty="0" smtClean="0"/>
              <a:t>“</a:t>
            </a:r>
          </a:p>
          <a:p>
            <a:r>
              <a:rPr lang="de-DE" dirty="0" smtClean="0"/>
              <a:t>Kurzer Einblick: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Architektur </a:t>
            </a:r>
            <a:r>
              <a:rPr lang="de-DE" dirty="0" smtClean="0"/>
              <a:t>von </a:t>
            </a:r>
            <a:r>
              <a:rPr lang="de-DE" dirty="0" err="1" smtClean="0"/>
              <a:t>ProSkive</a:t>
            </a:r>
            <a:endParaRPr lang="de-DE" dirty="0" smtClean="0"/>
          </a:p>
          <a:p>
            <a:r>
              <a:rPr lang="de-DE" dirty="0" smtClean="0"/>
              <a:t>Ausblick I: </a:t>
            </a:r>
            <a:br>
              <a:rPr lang="de-DE" dirty="0" smtClean="0"/>
            </a:br>
            <a:r>
              <a:rPr lang="de-DE" dirty="0" smtClean="0"/>
              <a:t>geplante </a:t>
            </a:r>
            <a:r>
              <a:rPr lang="de-DE" dirty="0" smtClean="0"/>
              <a:t>weitere Entwicklung</a:t>
            </a:r>
          </a:p>
          <a:p>
            <a:r>
              <a:rPr lang="de-DE" dirty="0" smtClean="0"/>
              <a:t>Ausblick II: </a:t>
            </a:r>
            <a:br>
              <a:rPr lang="de-DE" dirty="0" smtClean="0"/>
            </a:br>
            <a:r>
              <a:rPr lang="de-DE" dirty="0" smtClean="0"/>
              <a:t>Einsatz </a:t>
            </a:r>
            <a:r>
              <a:rPr lang="de-DE" dirty="0" err="1" smtClean="0"/>
              <a:t>ProSkive@MIRACUM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3311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Klassischer Workflow an der UCT </a:t>
            </a:r>
            <a:r>
              <a:rPr lang="de-DE" dirty="0" err="1"/>
              <a:t>Biobank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268760"/>
            <a:ext cx="3194646" cy="4681537"/>
          </a:xfrm>
        </p:spPr>
      </p:pic>
      <p:sp>
        <p:nvSpPr>
          <p:cNvPr id="5" name="Textfeld 4"/>
          <p:cNvSpPr txBox="1"/>
          <p:nvPr/>
        </p:nvSpPr>
        <p:spPr>
          <a:xfrm>
            <a:off x="6084168" y="5950297"/>
            <a:ext cx="28520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 smtClean="0"/>
              <a:t>Abb. 1 </a:t>
            </a:r>
            <a:r>
              <a:rPr lang="de-DE" sz="1050" dirty="0" smtClean="0"/>
              <a:t> Visualisierung des klass. Workflows</a:t>
            </a:r>
            <a:endParaRPr lang="de-DE" sz="1050" dirty="0"/>
          </a:p>
        </p:txBody>
      </p:sp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544866" y="1484784"/>
            <a:ext cx="814193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500" kern="1200">
                <a:solidFill>
                  <a:srgbClr val="4D4B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rgbClr val="4D4B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 kern="1200">
                <a:solidFill>
                  <a:srgbClr val="4D4B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rgbClr val="4D4B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rgbClr val="4D4B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 smtClean="0"/>
              <a:t>Wissenschaftler reichen eine </a:t>
            </a: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de-DE" sz="1800" dirty="0" smtClean="0"/>
              <a:t>papierbasierte Projektskizze </a:t>
            </a:r>
            <a:r>
              <a:rPr lang="de-DE" sz="1800" dirty="0" smtClean="0"/>
              <a:t>ein</a:t>
            </a:r>
          </a:p>
          <a:p>
            <a:r>
              <a:rPr lang="de-DE" sz="1800" dirty="0" smtClean="0"/>
              <a:t>Projektskizzen werden vom „Scientific Board“</a:t>
            </a:r>
            <a:br>
              <a:rPr lang="de-DE" sz="1800" dirty="0" smtClean="0"/>
            </a:br>
            <a:r>
              <a:rPr lang="de-DE" sz="1800" dirty="0" smtClean="0"/>
              <a:t>und </a:t>
            </a:r>
            <a:r>
              <a:rPr lang="de-DE" sz="1800" dirty="0" err="1" smtClean="0"/>
              <a:t>Ethikkommision</a:t>
            </a:r>
            <a:r>
              <a:rPr lang="de-DE" sz="1800" dirty="0" smtClean="0"/>
              <a:t> genehmigt/abgelehnt</a:t>
            </a:r>
          </a:p>
          <a:p>
            <a:r>
              <a:rPr lang="de-DE" sz="1800" dirty="0" smtClean="0"/>
              <a:t>Nach der Genehmigung startet das Projekt</a:t>
            </a:r>
          </a:p>
          <a:p>
            <a:r>
              <a:rPr lang="de-DE" sz="1800" dirty="0" smtClean="0"/>
              <a:t>Koordinierung durch das Projektmanagement</a:t>
            </a:r>
          </a:p>
          <a:p>
            <a:pPr lvl="1"/>
            <a:r>
              <a:rPr lang="de-DE" sz="1700" dirty="0" smtClean="0"/>
              <a:t>Alle benötigten Informationen werden in einer</a:t>
            </a:r>
            <a:br>
              <a:rPr lang="de-DE" sz="1700" dirty="0" smtClean="0"/>
            </a:br>
            <a:r>
              <a:rPr lang="de-DE" sz="1700" dirty="0" smtClean="0"/>
              <a:t>lokalen MS-Access-DB gespeichert</a:t>
            </a:r>
          </a:p>
          <a:p>
            <a:pPr lvl="1"/>
            <a:r>
              <a:rPr lang="de-DE" sz="1700" dirty="0" smtClean="0"/>
              <a:t>Statusänderungen werden per E-Mail oder </a:t>
            </a:r>
            <a:br>
              <a:rPr lang="de-DE" sz="1700" dirty="0" smtClean="0"/>
            </a:br>
            <a:r>
              <a:rPr lang="de-DE" sz="1700" dirty="0" smtClean="0"/>
              <a:t>Telefon weitergereicht</a:t>
            </a:r>
          </a:p>
        </p:txBody>
      </p:sp>
      <p:sp>
        <p:nvSpPr>
          <p:cNvPr id="9" name="Rechteck 8"/>
          <p:cNvSpPr/>
          <p:nvPr/>
        </p:nvSpPr>
        <p:spPr>
          <a:xfrm>
            <a:off x="5860138" y="5157192"/>
            <a:ext cx="3202652" cy="8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5860138" y="1988840"/>
            <a:ext cx="3202652" cy="1331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5860138" y="3320480"/>
            <a:ext cx="1880214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5860138" y="4184576"/>
            <a:ext cx="3202652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7740352" y="3320480"/>
            <a:ext cx="1322438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709620"/>
            <a:ext cx="2859268" cy="1361556"/>
          </a:xfrm>
          <a:prstGeom prst="rect">
            <a:avLst/>
          </a:prstGeom>
        </p:spPr>
      </p:pic>
      <p:sp>
        <p:nvSpPr>
          <p:cNvPr id="19" name="Rechteck 18"/>
          <p:cNvSpPr/>
          <p:nvPr/>
        </p:nvSpPr>
        <p:spPr>
          <a:xfrm>
            <a:off x="0" y="6525344"/>
            <a:ext cx="12105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solidFill>
                  <a:schemeClr val="bg1">
                    <a:lumMod val="50000"/>
                  </a:schemeClr>
                </a:solidFill>
              </a:rPr>
              <a:t>[</a:t>
            </a:r>
            <a:r>
              <a:rPr lang="de-DE" sz="800" dirty="0" err="1" smtClean="0">
                <a:solidFill>
                  <a:schemeClr val="bg1">
                    <a:lumMod val="50000"/>
                  </a:schemeClr>
                </a:solidFill>
              </a:rPr>
              <a:t>bild</a:t>
            </a:r>
            <a:r>
              <a:rPr lang="de-DE" sz="800" dirty="0" smtClean="0">
                <a:solidFill>
                  <a:schemeClr val="bg1">
                    <a:lumMod val="50000"/>
                  </a:schemeClr>
                </a:solidFill>
              </a:rPr>
              <a:t>: www.suewag.de]</a:t>
            </a:r>
            <a:endParaRPr lang="de-DE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818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Herausforderungen des klassischen Workflows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Daten sollten wenn möglich nicht auf </a:t>
            </a:r>
            <a:r>
              <a:rPr lang="de-DE" u="sng" dirty="0" smtClean="0"/>
              <a:t>einer lokalen</a:t>
            </a:r>
            <a:r>
              <a:rPr lang="de-DE" dirty="0" smtClean="0"/>
              <a:t> DB gespeichert werden (selbst mit Backups)</a:t>
            </a:r>
          </a:p>
          <a:p>
            <a:r>
              <a:rPr lang="de-DE" dirty="0" smtClean="0"/>
              <a:t>Kein Zugriff auf die Daten durch andere Beteiligte</a:t>
            </a:r>
            <a:br>
              <a:rPr lang="de-DE" dirty="0" smtClean="0"/>
            </a:br>
            <a:r>
              <a:rPr lang="de-DE" dirty="0" smtClean="0"/>
              <a:t>möglich</a:t>
            </a:r>
          </a:p>
          <a:p>
            <a:r>
              <a:rPr lang="de-DE" dirty="0" smtClean="0"/>
              <a:t>Keine Transparenz</a:t>
            </a:r>
          </a:p>
          <a:p>
            <a:pPr lvl="1"/>
            <a:r>
              <a:rPr lang="de-DE" dirty="0" smtClean="0"/>
              <a:t>Führt zu einem erheblichen Zeitaufwand mit Projektbeteiligten zu telefonieren oder E-Mails zu schreiben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3502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Entwickelte Lösung: </a:t>
            </a: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u="sng" dirty="0" smtClean="0"/>
              <a:t>Pro</a:t>
            </a:r>
            <a:r>
              <a:rPr lang="de-DE" sz="2800" dirty="0" smtClean="0"/>
              <a:t>jekt</a:t>
            </a:r>
            <a:r>
              <a:rPr lang="de-DE" sz="2800" u="sng" dirty="0" smtClean="0"/>
              <a:t>ski</a:t>
            </a:r>
            <a:r>
              <a:rPr lang="de-DE" sz="2800" dirty="0" smtClean="0"/>
              <a:t>zzen</a:t>
            </a:r>
            <a:r>
              <a:rPr lang="de-DE" sz="2800" u="sng" dirty="0" smtClean="0"/>
              <a:t>ve</a:t>
            </a:r>
            <a:r>
              <a:rPr lang="de-DE" sz="2800" dirty="0" smtClean="0"/>
              <a:t>rwaltung </a:t>
            </a:r>
            <a:r>
              <a:rPr lang="de-DE" sz="2800" dirty="0"/>
              <a:t>„</a:t>
            </a:r>
            <a:r>
              <a:rPr lang="de-DE" sz="2800" dirty="0" err="1"/>
              <a:t>ProSkive</a:t>
            </a:r>
            <a:r>
              <a:rPr lang="de-DE" sz="2800" dirty="0"/>
              <a:t>“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Ergebnis der Digitalisierung des </a:t>
            </a:r>
            <a:r>
              <a:rPr lang="de-DE" dirty="0" smtClean="0"/>
              <a:t>Prozess</a:t>
            </a:r>
            <a:endParaRPr lang="de-DE" dirty="0" smtClean="0"/>
          </a:p>
          <a:p>
            <a:r>
              <a:rPr lang="de-DE" dirty="0" smtClean="0"/>
              <a:t>Wissenschaftler reichen Projektskizzen digital ein</a:t>
            </a:r>
          </a:p>
          <a:p>
            <a:pPr lvl="1"/>
            <a:r>
              <a:rPr lang="de-DE" dirty="0" smtClean="0"/>
              <a:t>Mehrsprachigkeit (</a:t>
            </a:r>
            <a:r>
              <a:rPr lang="de-DE" dirty="0" smtClean="0"/>
              <a:t>DE, EN)</a:t>
            </a:r>
            <a:endParaRPr lang="de-DE" dirty="0" smtClean="0"/>
          </a:p>
          <a:p>
            <a:pPr lvl="1"/>
            <a:r>
              <a:rPr lang="de-DE" dirty="0" smtClean="0"/>
              <a:t>Echtzeitvalidierung der Eingaben</a:t>
            </a:r>
          </a:p>
          <a:p>
            <a:pPr lvl="1"/>
            <a:r>
              <a:rPr lang="de-DE" dirty="0" smtClean="0"/>
              <a:t>Papierversion generierbar (</a:t>
            </a:r>
            <a:r>
              <a:rPr lang="de-DE" dirty="0" err="1" smtClean="0"/>
              <a:t>Fallback</a:t>
            </a:r>
            <a:r>
              <a:rPr lang="de-DE" dirty="0" smtClean="0"/>
              <a:t> klass. Workflow)</a:t>
            </a:r>
          </a:p>
          <a:p>
            <a:r>
              <a:rPr lang="de-DE" dirty="0" smtClean="0"/>
              <a:t>Status-</a:t>
            </a:r>
            <a:r>
              <a:rPr lang="de-DE" dirty="0" smtClean="0"/>
              <a:t>T</a:t>
            </a:r>
            <a:r>
              <a:rPr lang="de-DE" dirty="0" smtClean="0"/>
              <a:t>racking</a:t>
            </a:r>
            <a:endParaRPr lang="de-DE" dirty="0"/>
          </a:p>
          <a:p>
            <a:pPr lvl="1"/>
            <a:r>
              <a:rPr lang="de-DE" dirty="0" smtClean="0"/>
              <a:t>Projektmanagement kann Status anpassen</a:t>
            </a:r>
          </a:p>
          <a:p>
            <a:pPr lvl="1"/>
            <a:r>
              <a:rPr lang="de-DE" dirty="0" smtClean="0"/>
              <a:t>Wissenschaftler können Status jederzeit abrufen</a:t>
            </a:r>
          </a:p>
          <a:p>
            <a:r>
              <a:rPr lang="de-DE" dirty="0" smtClean="0"/>
              <a:t>Zentralisierte Authentifizierung via </a:t>
            </a:r>
            <a:r>
              <a:rPr lang="de-DE" dirty="0" err="1" smtClean="0"/>
              <a:t>Keycloak</a:t>
            </a:r>
            <a:r>
              <a:rPr lang="de-DE" dirty="0" smtClean="0"/>
              <a:t> </a:t>
            </a:r>
            <a:r>
              <a:rPr lang="de-DE" dirty="0" smtClean="0"/>
              <a:t>(Schnittstellen: </a:t>
            </a:r>
            <a:r>
              <a:rPr lang="de-DE" dirty="0" err="1" smtClean="0"/>
              <a:t>OpenID</a:t>
            </a:r>
            <a:r>
              <a:rPr lang="de-DE" dirty="0" smtClean="0"/>
              <a:t> Connect, etc.)</a:t>
            </a:r>
            <a:endParaRPr lang="de-DE" dirty="0" smtClean="0"/>
          </a:p>
          <a:p>
            <a:pPr lvl="1"/>
            <a:r>
              <a:rPr lang="de-DE" dirty="0" smtClean="0"/>
              <a:t>Rollenbasiertes System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328" y="5727234"/>
            <a:ext cx="2041878" cy="49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36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Entwickelte Lösung: </a:t>
            </a:r>
            <a:br>
              <a:rPr lang="de-DE" sz="2800" dirty="0"/>
            </a:br>
            <a:r>
              <a:rPr lang="de-DE" sz="2800" u="sng" dirty="0"/>
              <a:t>Pro</a:t>
            </a:r>
            <a:r>
              <a:rPr lang="de-DE" sz="2800" dirty="0"/>
              <a:t>jekt</a:t>
            </a:r>
            <a:r>
              <a:rPr lang="de-DE" sz="2800" u="sng" dirty="0"/>
              <a:t>ski</a:t>
            </a:r>
            <a:r>
              <a:rPr lang="de-DE" sz="2800" dirty="0"/>
              <a:t>zzen</a:t>
            </a:r>
            <a:r>
              <a:rPr lang="de-DE" sz="2800" u="sng" dirty="0"/>
              <a:t>ve</a:t>
            </a:r>
            <a:r>
              <a:rPr lang="de-DE" sz="2800" dirty="0"/>
              <a:t>rwaltung „</a:t>
            </a:r>
            <a:r>
              <a:rPr lang="de-DE" sz="2800" dirty="0" err="1"/>
              <a:t>ProSkive</a:t>
            </a:r>
            <a:r>
              <a:rPr lang="de-DE" sz="2800" dirty="0"/>
              <a:t>“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Automatisierte (E-Mail-)Benachrichtigungen</a:t>
            </a:r>
          </a:p>
          <a:p>
            <a:r>
              <a:rPr lang="de-DE" dirty="0" smtClean="0"/>
              <a:t>Archivierung und </a:t>
            </a:r>
            <a:r>
              <a:rPr lang="de-DE" dirty="0" err="1" smtClean="0"/>
              <a:t>Versionierung</a:t>
            </a:r>
            <a:r>
              <a:rPr lang="de-DE" dirty="0" smtClean="0"/>
              <a:t> bei Änderungen</a:t>
            </a:r>
          </a:p>
          <a:p>
            <a:r>
              <a:rPr lang="de-DE" dirty="0" smtClean="0"/>
              <a:t>Integrierte projektbasierte </a:t>
            </a:r>
            <a:r>
              <a:rPr lang="de-DE" dirty="0" err="1" smtClean="0"/>
              <a:t>ToDo</a:t>
            </a:r>
            <a:r>
              <a:rPr lang="de-DE" dirty="0" smtClean="0"/>
              <a:t>-Verwaltung für das</a:t>
            </a:r>
            <a:br>
              <a:rPr lang="de-DE" dirty="0" smtClean="0"/>
            </a:br>
            <a:r>
              <a:rPr lang="de-DE" dirty="0" smtClean="0"/>
              <a:t>Projektmanagement</a:t>
            </a:r>
          </a:p>
          <a:p>
            <a:r>
              <a:rPr lang="de-DE" dirty="0"/>
              <a:t>Export </a:t>
            </a:r>
            <a:r>
              <a:rPr lang="de-DE" dirty="0" smtClean="0"/>
              <a:t>nach CentraXX</a:t>
            </a:r>
          </a:p>
          <a:p>
            <a:r>
              <a:rPr lang="de-DE" dirty="0" smtClean="0"/>
              <a:t>Generierung von Statistiken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714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ProSkive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4784"/>
            <a:ext cx="8142287" cy="4039181"/>
          </a:xfrm>
        </p:spPr>
      </p:pic>
      <p:sp>
        <p:nvSpPr>
          <p:cNvPr id="5" name="Textfeld 4"/>
          <p:cNvSpPr txBox="1"/>
          <p:nvPr/>
        </p:nvSpPr>
        <p:spPr>
          <a:xfrm>
            <a:off x="3200990" y="5594882"/>
            <a:ext cx="24000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 smtClean="0"/>
              <a:t>Abb. 2  </a:t>
            </a:r>
            <a:r>
              <a:rPr lang="de-DE" sz="1050" dirty="0" err="1" smtClean="0"/>
              <a:t>ProSkive-gestützer</a:t>
            </a:r>
            <a:r>
              <a:rPr lang="de-DE" sz="1050" dirty="0" smtClean="0"/>
              <a:t> Workflow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17169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ProSkive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3" y="1902954"/>
            <a:ext cx="8142287" cy="3844255"/>
          </a:xfrm>
        </p:spPr>
      </p:pic>
      <p:sp>
        <p:nvSpPr>
          <p:cNvPr id="6" name="Textfeld 5"/>
          <p:cNvSpPr txBox="1"/>
          <p:nvPr/>
        </p:nvSpPr>
        <p:spPr>
          <a:xfrm>
            <a:off x="3203848" y="5764324"/>
            <a:ext cx="19896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 smtClean="0"/>
              <a:t>Fig. </a:t>
            </a:r>
            <a:r>
              <a:rPr lang="de-DE" sz="1050" b="1" dirty="0"/>
              <a:t>3</a:t>
            </a:r>
            <a:r>
              <a:rPr lang="de-DE" sz="1050" b="1" dirty="0" smtClean="0"/>
              <a:t>  </a:t>
            </a:r>
            <a:r>
              <a:rPr lang="de-DE" sz="1050" dirty="0" smtClean="0"/>
              <a:t>Dashboard in </a:t>
            </a:r>
            <a:r>
              <a:rPr lang="de-DE" sz="1050" dirty="0" err="1" smtClean="0"/>
              <a:t>ProSkive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130543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ProSkive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3" y="2033521"/>
            <a:ext cx="8142287" cy="3583120"/>
          </a:xfrm>
        </p:spPr>
      </p:pic>
      <p:sp>
        <p:nvSpPr>
          <p:cNvPr id="6" name="Textfeld 5"/>
          <p:cNvSpPr txBox="1"/>
          <p:nvPr/>
        </p:nvSpPr>
        <p:spPr>
          <a:xfrm>
            <a:off x="3203848" y="5764324"/>
            <a:ext cx="19351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 smtClean="0"/>
              <a:t>Fig. 4  </a:t>
            </a:r>
            <a:r>
              <a:rPr lang="de-DE" sz="1050" dirty="0" smtClean="0"/>
              <a:t>Projektskizzen Wizard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293641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-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</Words>
  <Application>Microsoft Office PowerPoint</Application>
  <PresentationFormat>Bildschirmpräsentation (4:3)</PresentationFormat>
  <Paragraphs>91</Paragraphs>
  <Slides>14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9" baseType="lpstr">
      <vt:lpstr>Arial</vt:lpstr>
      <vt:lpstr>Arial Narrow</vt:lpstr>
      <vt:lpstr>Calibri</vt:lpstr>
      <vt:lpstr>Wingdings</vt:lpstr>
      <vt:lpstr>Larissa-Design</vt:lpstr>
      <vt:lpstr>Projektmanagement mit "ProSkive": Konzept, Umsetzung und  Einsatz für MIRACUM</vt:lpstr>
      <vt:lpstr>Inhalt</vt:lpstr>
      <vt:lpstr>Klassischer Workflow an der UCT Biobank</vt:lpstr>
      <vt:lpstr>Herausforderungen des klassischen Workflows</vt:lpstr>
      <vt:lpstr>Entwickelte Lösung:  Projektskizzenverwaltung „ProSkive“</vt:lpstr>
      <vt:lpstr>Entwickelte Lösung:  Projektskizzenverwaltung „ProSkive“</vt:lpstr>
      <vt:lpstr>ProSkive</vt:lpstr>
      <vt:lpstr>ProSkive</vt:lpstr>
      <vt:lpstr>ProSkive</vt:lpstr>
      <vt:lpstr>ProSkive</vt:lpstr>
      <vt:lpstr>Architektur</vt:lpstr>
      <vt:lpstr>Ausblick: geplante weitere Entwicklung</vt:lpstr>
      <vt:lpstr>Ausblick: ProSkive@MIRACUM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Pries</dc:creator>
  <cp:lastModifiedBy>Holger</cp:lastModifiedBy>
  <cp:revision>343</cp:revision>
  <dcterms:created xsi:type="dcterms:W3CDTF">2010-06-10T08:17:02Z</dcterms:created>
  <dcterms:modified xsi:type="dcterms:W3CDTF">2018-01-16T15:44:44Z</dcterms:modified>
</cp:coreProperties>
</file>